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svg" ContentType="application/octet-stream"/>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55" r:id="rId4"/>
  </p:sldMasterIdLst>
  <p:notesMasterIdLst>
    <p:notesMasterId r:id="rId32"/>
  </p:notesMasterIdLst>
  <p:handoutMasterIdLst>
    <p:handoutMasterId r:id="rId33"/>
  </p:handoutMasterIdLst>
  <p:sldIdLst>
    <p:sldId id="2479" r:id="rId5"/>
    <p:sldId id="2462" r:id="rId6"/>
    <p:sldId id="2480" r:id="rId7"/>
    <p:sldId id="2510" r:id="rId8"/>
    <p:sldId id="2516" r:id="rId9"/>
    <p:sldId id="2517" r:id="rId10"/>
    <p:sldId id="2518" r:id="rId11"/>
    <p:sldId id="2519" r:id="rId12"/>
    <p:sldId id="2520" r:id="rId13"/>
    <p:sldId id="2521" r:id="rId14"/>
    <p:sldId id="2522" r:id="rId15"/>
    <p:sldId id="2523" r:id="rId16"/>
    <p:sldId id="2524" r:id="rId17"/>
    <p:sldId id="2525" r:id="rId18"/>
    <p:sldId id="2526" r:id="rId19"/>
    <p:sldId id="2527" r:id="rId20"/>
    <p:sldId id="2528" r:id="rId21"/>
    <p:sldId id="2529" r:id="rId22"/>
    <p:sldId id="2530" r:id="rId23"/>
    <p:sldId id="2531" r:id="rId24"/>
    <p:sldId id="2532" r:id="rId25"/>
    <p:sldId id="2533" r:id="rId26"/>
    <p:sldId id="2534" r:id="rId27"/>
    <p:sldId id="2535" r:id="rId28"/>
    <p:sldId id="2536" r:id="rId29"/>
    <p:sldId id="2537" r:id="rId30"/>
    <p:sldId id="2538" r:id="rId31"/>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7" pos="2880" userDrawn="1">
          <p15:clr>
            <a:srgbClr val="A4A3A4"/>
          </p15:clr>
        </p15:guide>
        <p15:guide id="16" orient="horz" pos="2160" userDrawn="1">
          <p15:clr>
            <a:srgbClr val="A4A3A4"/>
          </p15:clr>
        </p15:guide>
        <p15:guide id="17" pos="4311" userDrawn="1">
          <p15:clr>
            <a:srgbClr val="A4A3A4"/>
          </p15:clr>
        </p15:guide>
        <p15:guide id="18" pos="5356"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A9D6"/>
    <a:srgbClr val="096BA7"/>
    <a:srgbClr val="1069A0"/>
    <a:srgbClr val="FFFFFD"/>
    <a:srgbClr val="0066FF"/>
    <a:srgbClr val="116EA7"/>
    <a:srgbClr val="146DA4"/>
    <a:srgbClr val="076BA9"/>
    <a:srgbClr val="046CAC"/>
    <a:srgbClr val="036DA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74DFDB-96B7-4E6D-800D-0C59ABD10A28}" v="53" dt="2026-09-23T01:22:12.284"/>
  </p1510:revLst>
</p1510:revInfo>
</file>

<file path=ppt/tableStyles.xml><?xml version="1.0" encoding="utf-8"?>
<a:tblStyleLst xmlns:a="http://schemas.openxmlformats.org/drawingml/2006/main" def="{1E171933-4619-4E11-9A3F-F7608DF75F80}">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28" autoAdjust="0"/>
    <p:restoredTop sz="87200" autoAdjust="0"/>
  </p:normalViewPr>
  <p:slideViewPr>
    <p:cSldViewPr snapToGrid="0" snapToObjects="1">
      <p:cViewPr varScale="1">
        <p:scale>
          <a:sx n="67" d="100"/>
          <a:sy n="67" d="100"/>
        </p:scale>
        <p:origin x="2801" y="55"/>
      </p:cViewPr>
      <p:guideLst>
        <p:guide pos="2880"/>
        <p:guide orient="horz" pos="2160"/>
        <p:guide pos="4311"/>
        <p:guide pos="5356"/>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napToObjects="1" showGuides="1">
      <p:cViewPr varScale="1">
        <p:scale>
          <a:sx n="72" d="100"/>
          <a:sy n="72" d="100"/>
        </p:scale>
        <p:origin x="5180" y="4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wn Sisti" userId="5296db78-57dc-4b49-9b26-c569b8d1e710" providerId="ADAL" clId="{0181D6B7-F164-4833-822B-491C99936F12}"/>
    <pc:docChg chg="custSel modSld">
      <pc:chgData name="Shawn Sisti" userId="5296db78-57dc-4b49-9b26-c569b8d1e710" providerId="ADAL" clId="{0181D6B7-F164-4833-822B-491C99936F12}" dt="2026-09-23T01:22:12.281" v="92"/>
      <pc:docMkLst>
        <pc:docMk/>
      </pc:docMkLst>
      <pc:sldChg chg="addSp delSp modSp mod modTransition delAnim modAnim">
        <pc:chgData name="Shawn Sisti" userId="5296db78-57dc-4b49-9b26-c569b8d1e710" providerId="ADAL" clId="{0181D6B7-F164-4833-822B-491C99936F12}" dt="2026-09-23T00:31:19.672" v="26"/>
        <pc:sldMkLst>
          <pc:docMk/>
          <pc:sldMk cId="3764064459" sldId="2480"/>
        </pc:sldMkLst>
        <pc:picChg chg="del mod">
          <ac:chgData name="Shawn Sisti" userId="5296db78-57dc-4b49-9b26-c569b8d1e710" providerId="ADAL" clId="{0181D6B7-F164-4833-822B-491C99936F12}" dt="2026-09-23T00:29:41.680" v="22" actId="478"/>
          <ac:picMkLst>
            <pc:docMk/>
            <pc:sldMk cId="3764064459" sldId="2480"/>
            <ac:picMk id="5" creationId="{0C82C30B-0C81-9728-FBEF-EFE475D978E0}"/>
          </ac:picMkLst>
        </pc:picChg>
        <pc:picChg chg="del">
          <ac:chgData name="Shawn Sisti" userId="5296db78-57dc-4b49-9b26-c569b8d1e710" providerId="ADAL" clId="{0181D6B7-F164-4833-822B-491C99936F12}" dt="2026-09-23T00:24:55.778" v="11" actId="478"/>
          <ac:picMkLst>
            <pc:docMk/>
            <pc:sldMk cId="3764064459" sldId="2480"/>
            <ac:picMk id="6" creationId="{6E5F46FA-34A9-2785-88BA-7ACBE249F49E}"/>
          </ac:picMkLst>
        </pc:picChg>
        <pc:picChg chg="del mod">
          <ac:chgData name="Shawn Sisti" userId="5296db78-57dc-4b49-9b26-c569b8d1e710" providerId="ADAL" clId="{0181D6B7-F164-4833-822B-491C99936F12}" dt="2026-09-23T00:24:52.754" v="10" actId="478"/>
          <ac:picMkLst>
            <pc:docMk/>
            <pc:sldMk cId="3764064459" sldId="2480"/>
            <ac:picMk id="7" creationId="{2452094F-CFF1-4115-48A2-F5E34256D241}"/>
          </ac:picMkLst>
        </pc:picChg>
        <pc:picChg chg="add del mod">
          <ac:chgData name="Shawn Sisti" userId="5296db78-57dc-4b49-9b26-c569b8d1e710" providerId="ADAL" clId="{0181D6B7-F164-4833-822B-491C99936F12}" dt="2026-09-23T00:14:12.223" v="3"/>
          <ac:picMkLst>
            <pc:docMk/>
            <pc:sldMk cId="3764064459" sldId="2480"/>
            <ac:picMk id="9" creationId="{450CB33C-05C3-0A57-341D-D594D4CF91A3}"/>
          </ac:picMkLst>
        </pc:picChg>
        <pc:picChg chg="add del mod">
          <ac:chgData name="Shawn Sisti" userId="5296db78-57dc-4b49-9b26-c569b8d1e710" providerId="ADAL" clId="{0181D6B7-F164-4833-822B-491C99936F12}" dt="2026-09-23T00:17:51.804" v="4"/>
          <ac:picMkLst>
            <pc:docMk/>
            <pc:sldMk cId="3764064459" sldId="2480"/>
            <ac:picMk id="10" creationId="{62D85565-2122-38B2-082F-0FB837539440}"/>
          </ac:picMkLst>
        </pc:picChg>
        <pc:picChg chg="del">
          <ac:chgData name="Shawn Sisti" userId="5296db78-57dc-4b49-9b26-c569b8d1e710" providerId="ADAL" clId="{0181D6B7-F164-4833-822B-491C99936F12}" dt="2026-09-23T00:24:44.184" v="8" actId="21"/>
          <ac:picMkLst>
            <pc:docMk/>
            <pc:sldMk cId="3764064459" sldId="2480"/>
            <ac:picMk id="14" creationId="{93E0A2A3-62BF-4425-819C-BDEE7B259F51}"/>
          </ac:picMkLst>
        </pc:picChg>
        <pc:picChg chg="add del mod">
          <ac:chgData name="Shawn Sisti" userId="5296db78-57dc-4b49-9b26-c569b8d1e710" providerId="ADAL" clId="{0181D6B7-F164-4833-822B-491C99936F12}" dt="2026-09-23T00:19:13.328" v="6"/>
          <ac:picMkLst>
            <pc:docMk/>
            <pc:sldMk cId="3764064459" sldId="2480"/>
            <ac:picMk id="21" creationId="{11F2AD95-2DA7-41F3-C0ED-101B7EEA4C69}"/>
          </ac:picMkLst>
        </pc:picChg>
        <pc:picChg chg="add del mod">
          <ac:chgData name="Shawn Sisti" userId="5296db78-57dc-4b49-9b26-c569b8d1e710" providerId="ADAL" clId="{0181D6B7-F164-4833-822B-491C99936F12}" dt="2026-09-23T00:26:18.445" v="16"/>
          <ac:picMkLst>
            <pc:docMk/>
            <pc:sldMk cId="3764064459" sldId="2480"/>
            <ac:picMk id="28" creationId="{EC8ECF5D-D2A1-2BD6-4430-97A26FFD5F2C}"/>
          </ac:picMkLst>
        </pc:picChg>
        <pc:picChg chg="add del mod">
          <ac:chgData name="Shawn Sisti" userId="5296db78-57dc-4b49-9b26-c569b8d1e710" providerId="ADAL" clId="{0181D6B7-F164-4833-822B-491C99936F12}" dt="2026-09-23T00:26:34.745" v="18"/>
          <ac:picMkLst>
            <pc:docMk/>
            <pc:sldMk cId="3764064459" sldId="2480"/>
            <ac:picMk id="34" creationId="{62C21D46-6CEB-789B-D457-8A0AE9DB78A6}"/>
          </ac:picMkLst>
        </pc:picChg>
        <pc:picChg chg="add del mod">
          <ac:chgData name="Shawn Sisti" userId="5296db78-57dc-4b49-9b26-c569b8d1e710" providerId="ADAL" clId="{0181D6B7-F164-4833-822B-491C99936F12}" dt="2026-09-23T00:29:47.519" v="24" actId="478"/>
          <ac:picMkLst>
            <pc:docMk/>
            <pc:sldMk cId="3764064459" sldId="2480"/>
            <ac:picMk id="40" creationId="{B0C1C4CA-7E14-F8AB-4842-D3BDD3AF84B5}"/>
          </ac:picMkLst>
        </pc:picChg>
        <pc:picChg chg="add mod">
          <ac:chgData name="Shawn Sisti" userId="5296db78-57dc-4b49-9b26-c569b8d1e710" providerId="ADAL" clId="{0181D6B7-F164-4833-822B-491C99936F12}" dt="2026-09-23T00:31:19.672" v="26"/>
          <ac:picMkLst>
            <pc:docMk/>
            <pc:sldMk cId="3764064459" sldId="2480"/>
            <ac:picMk id="43" creationId="{9E862A8E-8171-BD4C-338E-C8146FD47313}"/>
          </ac:picMkLst>
        </pc:picChg>
      </pc:sldChg>
      <pc:sldChg chg="addSp delSp modSp mod modTransition delAnim modAnim">
        <pc:chgData name="Shawn Sisti" userId="5296db78-57dc-4b49-9b26-c569b8d1e710" providerId="ADAL" clId="{0181D6B7-F164-4833-822B-491C99936F12}" dt="2026-09-23T00:39:25.415" v="42"/>
        <pc:sldMkLst>
          <pc:docMk/>
          <pc:sldMk cId="224448314" sldId="2510"/>
        </pc:sldMkLst>
        <pc:spChg chg="mod">
          <ac:chgData name="Shawn Sisti" userId="5296db78-57dc-4b49-9b26-c569b8d1e710" providerId="ADAL" clId="{0181D6B7-F164-4833-822B-491C99936F12}" dt="2026-09-15T15:36:10.491" v="0" actId="2711"/>
          <ac:spMkLst>
            <pc:docMk/>
            <pc:sldMk cId="224448314" sldId="2510"/>
            <ac:spMk id="2" creationId="{E30AC4D5-87BD-4F6E-81FD-A0A453E3BEAF}"/>
          </ac:spMkLst>
        </pc:spChg>
        <pc:spChg chg="mod">
          <ac:chgData name="Shawn Sisti" userId="5296db78-57dc-4b49-9b26-c569b8d1e710" providerId="ADAL" clId="{0181D6B7-F164-4833-822B-491C99936F12}" dt="2026-09-15T15:36:10.491" v="0" actId="2711"/>
          <ac:spMkLst>
            <pc:docMk/>
            <pc:sldMk cId="224448314" sldId="2510"/>
            <ac:spMk id="3" creationId="{73A5214B-44D1-4F17-835F-BAB28D5D3BEF}"/>
          </ac:spMkLst>
        </pc:spChg>
        <pc:spChg chg="mod">
          <ac:chgData name="Shawn Sisti" userId="5296db78-57dc-4b49-9b26-c569b8d1e710" providerId="ADAL" clId="{0181D6B7-F164-4833-822B-491C99936F12}" dt="2026-09-15T15:36:10.491" v="0" actId="2711"/>
          <ac:spMkLst>
            <pc:docMk/>
            <pc:sldMk cId="224448314" sldId="2510"/>
            <ac:spMk id="7" creationId="{8D6A28D7-06D1-417B-A360-278B33750F0A}"/>
          </ac:spMkLst>
        </pc:spChg>
        <pc:spChg chg="mod">
          <ac:chgData name="Shawn Sisti" userId="5296db78-57dc-4b49-9b26-c569b8d1e710" providerId="ADAL" clId="{0181D6B7-F164-4833-822B-491C99936F12}" dt="2026-09-15T15:36:10.491" v="0" actId="2711"/>
          <ac:spMkLst>
            <pc:docMk/>
            <pc:sldMk cId="224448314" sldId="2510"/>
            <ac:spMk id="10" creationId="{425582C0-44AF-3818-8D4B-3325620D261E}"/>
          </ac:spMkLst>
        </pc:spChg>
        <pc:picChg chg="del">
          <ac:chgData name="Shawn Sisti" userId="5296db78-57dc-4b49-9b26-c569b8d1e710" providerId="ADAL" clId="{0181D6B7-F164-4833-822B-491C99936F12}" dt="2026-09-23T00:35:05.234" v="32" actId="478"/>
          <ac:picMkLst>
            <pc:docMk/>
            <pc:sldMk cId="224448314" sldId="2510"/>
            <ac:picMk id="5" creationId="{6CAD88B2-70D6-F319-CB3F-91D0306C54AA}"/>
          </ac:picMkLst>
        </pc:picChg>
        <pc:picChg chg="mod">
          <ac:chgData name="Shawn Sisti" userId="5296db78-57dc-4b49-9b26-c569b8d1e710" providerId="ADAL" clId="{0181D6B7-F164-4833-822B-491C99936F12}" dt="2026-09-23T00:35:30.757" v="35" actId="1076"/>
          <ac:picMkLst>
            <pc:docMk/>
            <pc:sldMk cId="224448314" sldId="2510"/>
            <ac:picMk id="8" creationId="{39D48D0D-5E19-270E-982E-B37131D7DA98}"/>
          </ac:picMkLst>
        </pc:picChg>
        <pc:picChg chg="add del mod">
          <ac:chgData name="Shawn Sisti" userId="5296db78-57dc-4b49-9b26-c569b8d1e710" providerId="ADAL" clId="{0181D6B7-F164-4833-822B-491C99936F12}" dt="2026-09-23T00:33:44.792" v="29"/>
          <ac:picMkLst>
            <pc:docMk/>
            <pc:sldMk cId="224448314" sldId="2510"/>
            <ac:picMk id="22" creationId="{91F3CEC5-8E28-C562-F625-840D8BBF1D54}"/>
          </ac:picMkLst>
        </pc:picChg>
        <pc:picChg chg="add del mod">
          <ac:chgData name="Shawn Sisti" userId="5296db78-57dc-4b49-9b26-c569b8d1e710" providerId="ADAL" clId="{0181D6B7-F164-4833-822B-491C99936F12}" dt="2026-09-23T00:37:14.413" v="37"/>
          <ac:picMkLst>
            <pc:docMk/>
            <pc:sldMk cId="224448314" sldId="2510"/>
            <ac:picMk id="28" creationId="{979C1A7D-2900-C08E-186C-6C2E37968C4F}"/>
          </ac:picMkLst>
        </pc:picChg>
        <pc:picChg chg="add del mod">
          <ac:chgData name="Shawn Sisti" userId="5296db78-57dc-4b49-9b26-c569b8d1e710" providerId="ADAL" clId="{0181D6B7-F164-4833-822B-491C99936F12}" dt="2026-09-23T00:38:00.244" v="39"/>
          <ac:picMkLst>
            <pc:docMk/>
            <pc:sldMk cId="224448314" sldId="2510"/>
            <ac:picMk id="33" creationId="{0C897B5A-4848-2877-6B08-42EE4B4A2704}"/>
          </ac:picMkLst>
        </pc:picChg>
        <pc:picChg chg="add del mod">
          <ac:chgData name="Shawn Sisti" userId="5296db78-57dc-4b49-9b26-c569b8d1e710" providerId="ADAL" clId="{0181D6B7-F164-4833-822B-491C99936F12}" dt="2026-09-23T00:38:44.590" v="41"/>
          <ac:picMkLst>
            <pc:docMk/>
            <pc:sldMk cId="224448314" sldId="2510"/>
            <ac:picMk id="38" creationId="{EE3E4728-64EF-25A3-FD66-6B9AFAB1432F}"/>
          </ac:picMkLst>
        </pc:picChg>
        <pc:picChg chg="add mod">
          <ac:chgData name="Shawn Sisti" userId="5296db78-57dc-4b49-9b26-c569b8d1e710" providerId="ADAL" clId="{0181D6B7-F164-4833-822B-491C99936F12}" dt="2026-09-23T00:39:25.415" v="42"/>
          <ac:picMkLst>
            <pc:docMk/>
            <pc:sldMk cId="224448314" sldId="2510"/>
            <ac:picMk id="43" creationId="{B50360ED-7AD5-9054-C294-8DD47BA5DB97}"/>
          </ac:picMkLst>
        </pc:picChg>
      </pc:sldChg>
      <pc:sldChg chg="addSp delSp modSp mod modTransition delAnim modAnim">
        <pc:chgData name="Shawn Sisti" userId="5296db78-57dc-4b49-9b26-c569b8d1e710" providerId="ADAL" clId="{0181D6B7-F164-4833-822B-491C99936F12}" dt="2026-09-23T00:41:34.965" v="47"/>
        <pc:sldMkLst>
          <pc:docMk/>
          <pc:sldMk cId="2525917057" sldId="2516"/>
        </pc:sldMkLst>
        <pc:picChg chg="del">
          <ac:chgData name="Shawn Sisti" userId="5296db78-57dc-4b49-9b26-c569b8d1e710" providerId="ADAL" clId="{0181D6B7-F164-4833-822B-491C99936F12}" dt="2026-09-23T00:40:13.544" v="46" actId="478"/>
          <ac:picMkLst>
            <pc:docMk/>
            <pc:sldMk cId="2525917057" sldId="2516"/>
            <ac:picMk id="6" creationId="{C3D7A08F-C995-EEC0-CFC5-85D0C79AE2EA}"/>
          </ac:picMkLst>
        </pc:picChg>
        <pc:picChg chg="add del mod">
          <ac:chgData name="Shawn Sisti" userId="5296db78-57dc-4b49-9b26-c569b8d1e710" providerId="ADAL" clId="{0181D6B7-F164-4833-822B-491C99936F12}" dt="2026-09-23T00:40:03.434" v="45"/>
          <ac:picMkLst>
            <pc:docMk/>
            <pc:sldMk cId="2525917057" sldId="2516"/>
            <ac:picMk id="12" creationId="{81A7E191-AD92-270E-D538-1CA8A134CB61}"/>
          </ac:picMkLst>
        </pc:picChg>
        <pc:picChg chg="add mod">
          <ac:chgData name="Shawn Sisti" userId="5296db78-57dc-4b49-9b26-c569b8d1e710" providerId="ADAL" clId="{0181D6B7-F164-4833-822B-491C99936F12}" dt="2026-09-23T00:41:34.965" v="47"/>
          <ac:picMkLst>
            <pc:docMk/>
            <pc:sldMk cId="2525917057" sldId="2516"/>
            <ac:picMk id="18" creationId="{5C25EF54-D607-525E-FE69-A6C80850D0D0}"/>
          </ac:picMkLst>
        </pc:picChg>
      </pc:sldChg>
      <pc:sldChg chg="addSp delSp modSp mod modTransition delAnim">
        <pc:chgData name="Shawn Sisti" userId="5296db78-57dc-4b49-9b26-c569b8d1e710" providerId="ADAL" clId="{0181D6B7-F164-4833-822B-491C99936F12}" dt="2026-09-23T00:43:24.770" v="50"/>
        <pc:sldMkLst>
          <pc:docMk/>
          <pc:sldMk cId="2281329905" sldId="2517"/>
        </pc:sldMkLst>
        <pc:picChg chg="del">
          <ac:chgData name="Shawn Sisti" userId="5296db78-57dc-4b49-9b26-c569b8d1e710" providerId="ADAL" clId="{0181D6B7-F164-4833-822B-491C99936F12}" dt="2026-09-23T00:42:35.316" v="49" actId="478"/>
          <ac:picMkLst>
            <pc:docMk/>
            <pc:sldMk cId="2281329905" sldId="2517"/>
            <ac:picMk id="3" creationId="{9A03862F-E1AD-7B48-8D46-B465715D4912}"/>
          </ac:picMkLst>
        </pc:picChg>
        <pc:picChg chg="add mod">
          <ac:chgData name="Shawn Sisti" userId="5296db78-57dc-4b49-9b26-c569b8d1e710" providerId="ADAL" clId="{0181D6B7-F164-4833-822B-491C99936F12}" dt="2026-09-23T00:43:24.770" v="50"/>
          <ac:picMkLst>
            <pc:docMk/>
            <pc:sldMk cId="2281329905" sldId="2517"/>
            <ac:picMk id="14" creationId="{47BFDF24-3A1F-9F44-F415-BEDB16041946}"/>
          </ac:picMkLst>
        </pc:picChg>
      </pc:sldChg>
      <pc:sldChg chg="addSp delSp modSp mod modTransition delAnim modAnim">
        <pc:chgData name="Shawn Sisti" userId="5296db78-57dc-4b49-9b26-c569b8d1e710" providerId="ADAL" clId="{0181D6B7-F164-4833-822B-491C99936F12}" dt="2026-09-23T00:47:42.051" v="55"/>
        <pc:sldMkLst>
          <pc:docMk/>
          <pc:sldMk cId="3221483571" sldId="2519"/>
        </pc:sldMkLst>
        <pc:picChg chg="del">
          <ac:chgData name="Shawn Sisti" userId="5296db78-57dc-4b49-9b26-c569b8d1e710" providerId="ADAL" clId="{0181D6B7-F164-4833-822B-491C99936F12}" dt="2026-09-23T00:45:21.718" v="52" actId="478"/>
          <ac:picMkLst>
            <pc:docMk/>
            <pc:sldMk cId="3221483571" sldId="2519"/>
            <ac:picMk id="4" creationId="{98A72B52-2F61-D23B-B16C-CD3713157DF6}"/>
          </ac:picMkLst>
        </pc:picChg>
        <pc:picChg chg="add del mod">
          <ac:chgData name="Shawn Sisti" userId="5296db78-57dc-4b49-9b26-c569b8d1e710" providerId="ADAL" clId="{0181D6B7-F164-4833-822B-491C99936F12}" dt="2026-09-23T00:46:12.211" v="54"/>
          <ac:picMkLst>
            <pc:docMk/>
            <pc:sldMk cId="3221483571" sldId="2519"/>
            <ac:picMk id="12" creationId="{A27F2790-B010-3530-FB4B-C8AFCE6FCD0C}"/>
          </ac:picMkLst>
        </pc:picChg>
        <pc:picChg chg="add mod">
          <ac:chgData name="Shawn Sisti" userId="5296db78-57dc-4b49-9b26-c569b8d1e710" providerId="ADAL" clId="{0181D6B7-F164-4833-822B-491C99936F12}" dt="2026-09-23T00:47:42.051" v="55"/>
          <ac:picMkLst>
            <pc:docMk/>
            <pc:sldMk cId="3221483571" sldId="2519"/>
            <ac:picMk id="17" creationId="{8CC28569-9841-DFA0-B035-018B3D660984}"/>
          </ac:picMkLst>
        </pc:picChg>
      </pc:sldChg>
      <pc:sldChg chg="addSp delSp modSp modTransition modAnim">
        <pc:chgData name="Shawn Sisti" userId="5296db78-57dc-4b49-9b26-c569b8d1e710" providerId="ADAL" clId="{0181D6B7-F164-4833-822B-491C99936F12}" dt="2026-09-23T00:54:21.036" v="59"/>
        <pc:sldMkLst>
          <pc:docMk/>
          <pc:sldMk cId="960639386" sldId="2521"/>
        </pc:sldMkLst>
        <pc:picChg chg="del">
          <ac:chgData name="Shawn Sisti" userId="5296db78-57dc-4b49-9b26-c569b8d1e710" providerId="ADAL" clId="{0181D6B7-F164-4833-822B-491C99936F12}" dt="2026-09-23T00:51:34.003" v="56"/>
          <ac:picMkLst>
            <pc:docMk/>
            <pc:sldMk cId="960639386" sldId="2521"/>
            <ac:picMk id="9" creationId="{A780F17E-B9DD-6844-F520-7D4A5110D5F7}"/>
          </ac:picMkLst>
        </pc:picChg>
        <pc:picChg chg="add del mod">
          <ac:chgData name="Shawn Sisti" userId="5296db78-57dc-4b49-9b26-c569b8d1e710" providerId="ADAL" clId="{0181D6B7-F164-4833-822B-491C99936F12}" dt="2026-09-23T00:52:59.951" v="58"/>
          <ac:picMkLst>
            <pc:docMk/>
            <pc:sldMk cId="960639386" sldId="2521"/>
            <ac:picMk id="14" creationId="{62BD501A-07D2-AB0E-E280-E9A916A3B932}"/>
          </ac:picMkLst>
        </pc:picChg>
        <pc:picChg chg="add mod">
          <ac:chgData name="Shawn Sisti" userId="5296db78-57dc-4b49-9b26-c569b8d1e710" providerId="ADAL" clId="{0181D6B7-F164-4833-822B-491C99936F12}" dt="2026-09-23T00:54:21.036" v="59"/>
          <ac:picMkLst>
            <pc:docMk/>
            <pc:sldMk cId="960639386" sldId="2521"/>
            <ac:picMk id="19" creationId="{42B67100-B862-4045-B005-4967E2D62102}"/>
          </ac:picMkLst>
        </pc:picChg>
      </pc:sldChg>
      <pc:sldChg chg="addSp delSp modSp mod modTransition delAnim">
        <pc:chgData name="Shawn Sisti" userId="5296db78-57dc-4b49-9b26-c569b8d1e710" providerId="ADAL" clId="{0181D6B7-F164-4833-822B-491C99936F12}" dt="2026-09-23T01:01:21.938" v="62"/>
        <pc:sldMkLst>
          <pc:docMk/>
          <pc:sldMk cId="4099023487" sldId="2524"/>
        </pc:sldMkLst>
        <pc:picChg chg="del">
          <ac:chgData name="Shawn Sisti" userId="5296db78-57dc-4b49-9b26-c569b8d1e710" providerId="ADAL" clId="{0181D6B7-F164-4833-822B-491C99936F12}" dt="2026-09-23T00:59:56.710" v="61" actId="478"/>
          <ac:picMkLst>
            <pc:docMk/>
            <pc:sldMk cId="4099023487" sldId="2524"/>
            <ac:picMk id="3" creationId="{9F05DA2F-F8D8-F4D5-6A65-160E92B23959}"/>
          </ac:picMkLst>
        </pc:picChg>
        <pc:picChg chg="add mod">
          <ac:chgData name="Shawn Sisti" userId="5296db78-57dc-4b49-9b26-c569b8d1e710" providerId="ADAL" clId="{0181D6B7-F164-4833-822B-491C99936F12}" dt="2026-09-23T01:01:21.938" v="62"/>
          <ac:picMkLst>
            <pc:docMk/>
            <pc:sldMk cId="4099023487" sldId="2524"/>
            <ac:picMk id="16" creationId="{124738E1-3A5B-3019-C11C-B1DD82346A79}"/>
          </ac:picMkLst>
        </pc:picChg>
      </pc:sldChg>
      <pc:sldChg chg="addSp delSp modSp modTransition modAnim">
        <pc:chgData name="Shawn Sisti" userId="5296db78-57dc-4b49-9b26-c569b8d1e710" providerId="ADAL" clId="{0181D6B7-F164-4833-822B-491C99936F12}" dt="2026-09-23T01:06:12.833" v="64"/>
        <pc:sldMkLst>
          <pc:docMk/>
          <pc:sldMk cId="4096004599" sldId="2528"/>
        </pc:sldMkLst>
        <pc:picChg chg="del">
          <ac:chgData name="Shawn Sisti" userId="5296db78-57dc-4b49-9b26-c569b8d1e710" providerId="ADAL" clId="{0181D6B7-F164-4833-822B-491C99936F12}" dt="2026-09-23T01:04:48.499" v="63"/>
          <ac:picMkLst>
            <pc:docMk/>
            <pc:sldMk cId="4096004599" sldId="2528"/>
            <ac:picMk id="8" creationId="{D5519579-142B-A552-2E11-59D67E8AA8B5}"/>
          </ac:picMkLst>
        </pc:picChg>
        <pc:picChg chg="add mod">
          <ac:chgData name="Shawn Sisti" userId="5296db78-57dc-4b49-9b26-c569b8d1e710" providerId="ADAL" clId="{0181D6B7-F164-4833-822B-491C99936F12}" dt="2026-09-23T01:06:12.833" v="64"/>
          <ac:picMkLst>
            <pc:docMk/>
            <pc:sldMk cId="4096004599" sldId="2528"/>
            <ac:picMk id="13" creationId="{C0AC1417-B0A9-0899-DF06-3D2DC32C4CB8}"/>
          </ac:picMkLst>
        </pc:picChg>
      </pc:sldChg>
      <pc:sldChg chg="addSp delSp modSp mod modTransition delAnim modAnim">
        <pc:chgData name="Shawn Sisti" userId="5296db78-57dc-4b49-9b26-c569b8d1e710" providerId="ADAL" clId="{0181D6B7-F164-4833-822B-491C99936F12}" dt="2026-09-23T01:15:08.846" v="69"/>
        <pc:sldMkLst>
          <pc:docMk/>
          <pc:sldMk cId="3492082674" sldId="2534"/>
        </pc:sldMkLst>
        <pc:picChg chg="del">
          <ac:chgData name="Shawn Sisti" userId="5296db78-57dc-4b49-9b26-c569b8d1e710" providerId="ADAL" clId="{0181D6B7-F164-4833-822B-491C99936F12}" dt="2026-09-23T01:13:26" v="67" actId="478"/>
          <ac:picMkLst>
            <pc:docMk/>
            <pc:sldMk cId="3492082674" sldId="2534"/>
            <ac:picMk id="3" creationId="{4799D331-249A-5824-30FD-3E49D439BA4C}"/>
          </ac:picMkLst>
        </pc:picChg>
        <pc:picChg chg="add del mod">
          <ac:chgData name="Shawn Sisti" userId="5296db78-57dc-4b49-9b26-c569b8d1e710" providerId="ADAL" clId="{0181D6B7-F164-4833-822B-491C99936F12}" dt="2026-09-23T01:13:40.556" v="68"/>
          <ac:picMkLst>
            <pc:docMk/>
            <pc:sldMk cId="3492082674" sldId="2534"/>
            <ac:picMk id="12" creationId="{651ECB92-6151-D913-3550-09C3F60EBB46}"/>
          </ac:picMkLst>
        </pc:picChg>
        <pc:picChg chg="add mod">
          <ac:chgData name="Shawn Sisti" userId="5296db78-57dc-4b49-9b26-c569b8d1e710" providerId="ADAL" clId="{0181D6B7-F164-4833-822B-491C99936F12}" dt="2026-09-23T01:15:08.846" v="69"/>
          <ac:picMkLst>
            <pc:docMk/>
            <pc:sldMk cId="3492082674" sldId="2534"/>
            <ac:picMk id="18" creationId="{7F1D7FE1-CA91-D583-C459-9B69C12E403C}"/>
          </ac:picMkLst>
        </pc:picChg>
      </pc:sldChg>
      <pc:sldChg chg="modSp mod">
        <pc:chgData name="Shawn Sisti" userId="5296db78-57dc-4b49-9b26-c569b8d1e710" providerId="ADAL" clId="{0181D6B7-F164-4833-822B-491C99936F12}" dt="2026-09-23T01:17:09.521" v="87" actId="20577"/>
        <pc:sldMkLst>
          <pc:docMk/>
          <pc:sldMk cId="3425942685" sldId="2535"/>
        </pc:sldMkLst>
        <pc:spChg chg="mod">
          <ac:chgData name="Shawn Sisti" userId="5296db78-57dc-4b49-9b26-c569b8d1e710" providerId="ADAL" clId="{0181D6B7-F164-4833-822B-491C99936F12}" dt="2026-09-23T01:17:09.521" v="87" actId="20577"/>
          <ac:spMkLst>
            <pc:docMk/>
            <pc:sldMk cId="3425942685" sldId="2535"/>
            <ac:spMk id="2" creationId="{9F3D3D3A-CDAF-2FA6-AD19-6548DDD26565}"/>
          </ac:spMkLst>
        </pc:spChg>
      </pc:sldChg>
      <pc:sldChg chg="addSp delSp modSp mod modTransition delAnim modAnim">
        <pc:chgData name="Shawn Sisti" userId="5296db78-57dc-4b49-9b26-c569b8d1e710" providerId="ADAL" clId="{0181D6B7-F164-4833-822B-491C99936F12}" dt="2026-09-23T01:22:12.281" v="92"/>
        <pc:sldMkLst>
          <pc:docMk/>
          <pc:sldMk cId="3882445875" sldId="2536"/>
        </pc:sldMkLst>
        <pc:picChg chg="del">
          <ac:chgData name="Shawn Sisti" userId="5296db78-57dc-4b49-9b26-c569b8d1e710" providerId="ADAL" clId="{0181D6B7-F164-4833-822B-491C99936F12}" dt="2026-09-23T01:20:18.834" v="88" actId="478"/>
          <ac:picMkLst>
            <pc:docMk/>
            <pc:sldMk cId="3882445875" sldId="2536"/>
            <ac:picMk id="4" creationId="{8BB391FD-5DA8-6986-B658-6466E321B494}"/>
          </ac:picMkLst>
        </pc:picChg>
        <pc:picChg chg="add del mod">
          <ac:chgData name="Shawn Sisti" userId="5296db78-57dc-4b49-9b26-c569b8d1e710" providerId="ADAL" clId="{0181D6B7-F164-4833-822B-491C99936F12}" dt="2026-09-23T01:20:59.892" v="91"/>
          <ac:picMkLst>
            <pc:docMk/>
            <pc:sldMk cId="3882445875" sldId="2536"/>
            <ac:picMk id="18" creationId="{2C39E6B6-8B4F-2DA5-9021-ED44B494B3AE}"/>
          </ac:picMkLst>
        </pc:picChg>
        <pc:picChg chg="add mod">
          <ac:chgData name="Shawn Sisti" userId="5296db78-57dc-4b49-9b26-c569b8d1e710" providerId="ADAL" clId="{0181D6B7-F164-4833-822B-491C99936F12}" dt="2026-09-23T01:22:12.281" v="92"/>
          <ac:picMkLst>
            <pc:docMk/>
            <pc:sldMk cId="3882445875" sldId="2536"/>
            <ac:picMk id="23" creationId="{555F5F0F-6BA9-2B4F-6CB8-A87C0A5533B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3037840" cy="466434"/>
          </a:xfrm>
          <a:prstGeom prst="rect">
            <a:avLst/>
          </a:prstGeom>
        </p:spPr>
        <p:txBody>
          <a:bodyPr vert="horz" lIns="93164" tIns="46582" rIns="93164" bIns="46582" rtlCol="0"/>
          <a:lstStyle>
            <a:lvl1pPr algn="l">
              <a:defRPr sz="1200"/>
            </a:lvl1pPr>
          </a:lstStyle>
          <a:p>
            <a:endParaRPr lang="en-US" dirty="0"/>
          </a:p>
        </p:txBody>
      </p:sp>
      <p:sp>
        <p:nvSpPr>
          <p:cNvPr id="3" name="Date Placeholder 2"/>
          <p:cNvSpPr>
            <a:spLocks noGrp="1"/>
          </p:cNvSpPr>
          <p:nvPr>
            <p:ph type="dt" sz="quarter" idx="1"/>
          </p:nvPr>
        </p:nvSpPr>
        <p:spPr>
          <a:xfrm>
            <a:off x="3970938" y="3"/>
            <a:ext cx="3037840" cy="466434"/>
          </a:xfrm>
          <a:prstGeom prst="rect">
            <a:avLst/>
          </a:prstGeom>
        </p:spPr>
        <p:txBody>
          <a:bodyPr vert="horz" lIns="93164" tIns="46582" rIns="93164" bIns="46582" rtlCol="0"/>
          <a:lstStyle>
            <a:lvl1pPr algn="r">
              <a:defRPr sz="1200"/>
            </a:lvl1pPr>
          </a:lstStyle>
          <a:p>
            <a:fld id="{6DA05F9E-C5A8-403C-9AB4-33B791BCF37F}" type="datetimeFigureOut">
              <a:rPr lang="en-US" smtClean="0"/>
              <a:t>9/22/2026</a:t>
            </a:fld>
            <a:endParaRPr lang="en-US" dirty="0"/>
          </a:p>
        </p:txBody>
      </p:sp>
      <p:sp>
        <p:nvSpPr>
          <p:cNvPr id="4" name="Footer Placeholder 3"/>
          <p:cNvSpPr>
            <a:spLocks noGrp="1"/>
          </p:cNvSpPr>
          <p:nvPr>
            <p:ph type="ftr" sz="quarter" idx="2"/>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8"/>
            <a:ext cx="3037840" cy="466433"/>
          </a:xfrm>
          <a:prstGeom prst="rect">
            <a:avLst/>
          </a:prstGeom>
        </p:spPr>
        <p:txBody>
          <a:bodyPr vert="horz" lIns="93164" tIns="46582" rIns="93164" bIns="46582" rtlCol="0" anchor="b"/>
          <a:lstStyle>
            <a:lvl1pPr algn="r">
              <a:defRPr sz="1200"/>
            </a:lvl1pPr>
          </a:lstStyle>
          <a:p>
            <a:fld id="{37570318-703C-4E8D-9829-4FA27BED016A}" type="slidenum">
              <a:rPr lang="en-US" smtClean="0"/>
              <a:t>‹#›</a:t>
            </a:fld>
            <a:endParaRPr lang="en-US" dirty="0"/>
          </a:p>
        </p:txBody>
      </p:sp>
    </p:spTree>
    <p:extLst>
      <p:ext uri="{BB962C8B-B14F-4D97-AF65-F5344CB8AC3E}">
        <p14:creationId xmlns:p14="http://schemas.microsoft.com/office/powerpoint/2010/main" val="374507910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4" tIns="46582" rIns="93164" bIns="46582" rtlCol="0"/>
          <a:lstStyle>
            <a:lvl1pPr algn="l">
              <a:defRPr sz="1200">
                <a:latin typeface="Calibri Light"/>
              </a:defRPr>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64" tIns="46582" rIns="93164" bIns="46582" rtlCol="0"/>
          <a:lstStyle>
            <a:lvl1pPr algn="r">
              <a:defRPr sz="1200">
                <a:latin typeface="Calibri Light"/>
              </a:defRPr>
            </a:lvl1pPr>
          </a:lstStyle>
          <a:p>
            <a:fld id="{EFC10EE1-B198-C942-8235-326C972CBB30}" type="datetimeFigureOut">
              <a:rPr lang="en-US" smtClean="0"/>
              <a:pPr/>
              <a:t>9/22/2026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4" tIns="46582" rIns="93164" bIns="46582"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4" tIns="46582" rIns="93164" bIns="46582"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64" tIns="46582" rIns="93164" bIns="46582" rtlCol="0" anchor="b"/>
          <a:lstStyle>
            <a:lvl1pPr algn="l">
              <a:defRPr sz="1200">
                <a:latin typeface="Calibri Light"/>
              </a:defRPr>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64" tIns="46582" rIns="93164" bIns="46582" rtlCol="0" anchor="b"/>
          <a:lstStyle>
            <a:lvl1pPr algn="r">
              <a:defRPr sz="1200">
                <a:latin typeface="Calibri Light"/>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hf sldNum="0" hdr="0" ftr="0" dt="0"/>
  <p:notesStyle>
    <a:lvl1pPr marL="0" algn="l" defTabSz="457109" rtl="0" eaLnBrk="1" latinLnBrk="0" hangingPunct="1">
      <a:defRPr sz="1200" kern="1200">
        <a:solidFill>
          <a:schemeClr val="tx1"/>
        </a:solidFill>
        <a:latin typeface="Calibri Light"/>
        <a:ea typeface="+mn-ea"/>
        <a:cs typeface="+mn-cs"/>
      </a:defRPr>
    </a:lvl1pPr>
    <a:lvl2pPr marL="457109" algn="l" defTabSz="457109" rtl="0" eaLnBrk="1" latinLnBrk="0" hangingPunct="1">
      <a:defRPr sz="1200" kern="1200">
        <a:solidFill>
          <a:schemeClr val="tx1"/>
        </a:solidFill>
        <a:latin typeface="Calibri Light"/>
        <a:ea typeface="+mn-ea"/>
        <a:cs typeface="+mn-cs"/>
      </a:defRPr>
    </a:lvl2pPr>
    <a:lvl3pPr marL="914217" algn="l" defTabSz="457109" rtl="0" eaLnBrk="1" latinLnBrk="0" hangingPunct="1">
      <a:defRPr sz="1200" kern="1200">
        <a:solidFill>
          <a:schemeClr val="tx1"/>
        </a:solidFill>
        <a:latin typeface="Calibri Light"/>
        <a:ea typeface="+mn-ea"/>
        <a:cs typeface="+mn-cs"/>
      </a:defRPr>
    </a:lvl3pPr>
    <a:lvl4pPr marL="1371326" algn="l" defTabSz="457109" rtl="0" eaLnBrk="1" latinLnBrk="0" hangingPunct="1">
      <a:defRPr sz="1200" kern="1200">
        <a:solidFill>
          <a:schemeClr val="tx1"/>
        </a:solidFill>
        <a:latin typeface="Calibri Light"/>
        <a:ea typeface="+mn-ea"/>
        <a:cs typeface="+mn-cs"/>
      </a:defRPr>
    </a:lvl4pPr>
    <a:lvl5pPr marL="1828434" algn="l" defTabSz="457109" rtl="0" eaLnBrk="1" latinLnBrk="0" hangingPunct="1">
      <a:defRPr sz="1200" kern="1200">
        <a:solidFill>
          <a:schemeClr val="tx1"/>
        </a:solidFill>
        <a:latin typeface="Calibri Light"/>
        <a:ea typeface="+mn-ea"/>
        <a:cs typeface="+mn-cs"/>
      </a:defRPr>
    </a:lvl5pPr>
    <a:lvl6pPr marL="2285543" algn="l" defTabSz="457109" rtl="0" eaLnBrk="1" latinLnBrk="0" hangingPunct="1">
      <a:defRPr sz="1200" kern="1200">
        <a:solidFill>
          <a:schemeClr val="tx1"/>
        </a:solidFill>
        <a:latin typeface="+mn-lt"/>
        <a:ea typeface="+mn-ea"/>
        <a:cs typeface="+mn-cs"/>
      </a:defRPr>
    </a:lvl6pPr>
    <a:lvl7pPr marL="2742652" algn="l" defTabSz="457109" rtl="0" eaLnBrk="1" latinLnBrk="0" hangingPunct="1">
      <a:defRPr sz="1200" kern="1200">
        <a:solidFill>
          <a:schemeClr val="tx1"/>
        </a:solidFill>
        <a:latin typeface="+mn-lt"/>
        <a:ea typeface="+mn-ea"/>
        <a:cs typeface="+mn-cs"/>
      </a:defRPr>
    </a:lvl7pPr>
    <a:lvl8pPr marL="3199760" algn="l" defTabSz="457109" rtl="0" eaLnBrk="1" latinLnBrk="0" hangingPunct="1">
      <a:defRPr sz="1200" kern="1200">
        <a:solidFill>
          <a:schemeClr val="tx1"/>
        </a:solidFill>
        <a:latin typeface="+mn-lt"/>
        <a:ea typeface="+mn-ea"/>
        <a:cs typeface="+mn-cs"/>
      </a:defRPr>
    </a:lvl8pPr>
    <a:lvl9pPr marL="3656869" algn="l" defTabSz="45710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51F9A-D3DB-4607-8356-48A6EB8341BB}" type="slidenum">
              <a:rPr lang="en-US" smtClean="0"/>
              <a:t>1</a:t>
            </a:fld>
            <a:endParaRPr lang="en-US" dirty="0"/>
          </a:p>
        </p:txBody>
      </p:sp>
    </p:spTree>
    <p:extLst>
      <p:ext uri="{BB962C8B-B14F-4D97-AF65-F5344CB8AC3E}">
        <p14:creationId xmlns:p14="http://schemas.microsoft.com/office/powerpoint/2010/main" val="2778973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About this presentation format… This is a voice over “slide” presentation, which enables you to take your time to Listen, Read and Learn about the Valero Retiree heath care program. </a:t>
            </a:r>
          </a:p>
          <a:p>
            <a:r>
              <a:rPr lang="en-US" dirty="0"/>
              <a:t>You can click ahead to other slides, replay slides again and return to this presentation at any time, day or night.</a:t>
            </a:r>
          </a:p>
          <a:p>
            <a:endParaRPr lang="en-US" dirty="0"/>
          </a:p>
          <a:p>
            <a:r>
              <a:rPr lang="en-US" dirty="0"/>
              <a:t>This presentation is non-binding and is designed as an overview of the program.  Only the official plan documents govern this program.</a:t>
            </a:r>
          </a:p>
          <a:p>
            <a:endParaRPr lang="en-US" dirty="0"/>
          </a:p>
        </p:txBody>
      </p:sp>
      <p:sp>
        <p:nvSpPr>
          <p:cNvPr id="4" name="Slide Number Placeholder 3"/>
          <p:cNvSpPr>
            <a:spLocks noGrp="1"/>
          </p:cNvSpPr>
          <p:nvPr>
            <p:ph type="sldNum" sz="quarter" idx="5"/>
          </p:nvPr>
        </p:nvSpPr>
        <p:spPr/>
        <p:txBody>
          <a:bodyPr/>
          <a:lstStyle/>
          <a:p>
            <a:fld id="{AC151F9A-D3DB-4607-8356-48A6EB8341BB}" type="slidenum">
              <a:rPr lang="en-US" smtClean="0"/>
              <a:t>2</a:t>
            </a:fld>
            <a:endParaRPr lang="en-US" dirty="0"/>
          </a:p>
        </p:txBody>
      </p:sp>
    </p:spTree>
    <p:extLst>
      <p:ext uri="{BB962C8B-B14F-4D97-AF65-F5344CB8AC3E}">
        <p14:creationId xmlns:p14="http://schemas.microsoft.com/office/powerpoint/2010/main" val="1653328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151F9A-D3DB-4607-8356-48A6EB8341BB}" type="slidenum">
              <a:rPr lang="en-US" smtClean="0"/>
              <a:t>3</a:t>
            </a:fld>
            <a:endParaRPr lang="en-US" dirty="0"/>
          </a:p>
        </p:txBody>
      </p:sp>
    </p:spTree>
    <p:extLst>
      <p:ext uri="{BB962C8B-B14F-4D97-AF65-F5344CB8AC3E}">
        <p14:creationId xmlns:p14="http://schemas.microsoft.com/office/powerpoint/2010/main" val="1653328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151F9A-D3DB-4607-8356-48A6EB8341BB}" type="slidenum">
              <a:rPr lang="en-US" smtClean="0"/>
              <a:t>4</a:t>
            </a:fld>
            <a:endParaRPr lang="en-US" dirty="0"/>
          </a:p>
        </p:txBody>
      </p:sp>
    </p:spTree>
    <p:extLst>
      <p:ext uri="{BB962C8B-B14F-4D97-AF65-F5344CB8AC3E}">
        <p14:creationId xmlns:p14="http://schemas.microsoft.com/office/powerpoint/2010/main" val="3839175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151F9A-D3DB-4607-8356-48A6EB8341BB}" type="slidenum">
              <a:rPr lang="en-US" smtClean="0"/>
              <a:t>5</a:t>
            </a:fld>
            <a:endParaRPr lang="en-US" dirty="0"/>
          </a:p>
        </p:txBody>
      </p:sp>
    </p:spTree>
    <p:extLst>
      <p:ext uri="{BB962C8B-B14F-4D97-AF65-F5344CB8AC3E}">
        <p14:creationId xmlns:p14="http://schemas.microsoft.com/office/powerpoint/2010/main" val="160219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151F9A-D3DB-4607-8356-48A6EB8341BB}" type="slidenum">
              <a:rPr lang="en-US" smtClean="0"/>
              <a:t>6</a:t>
            </a:fld>
            <a:endParaRPr lang="en-US" dirty="0"/>
          </a:p>
        </p:txBody>
      </p:sp>
    </p:spTree>
    <p:extLst>
      <p:ext uri="{BB962C8B-B14F-4D97-AF65-F5344CB8AC3E}">
        <p14:creationId xmlns:p14="http://schemas.microsoft.com/office/powerpoint/2010/main" val="160219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Over the next couple of slides, we’ll discuss the administration of the Valero Retiree heath care program. First you should be aware that Valero has partnered with Amwins Group Benefits to provide the day to day administration.  Amwins is responsible to provide</a:t>
            </a:r>
          </a:p>
          <a:p>
            <a:pPr marL="716130" lvl="1" indent="-275434">
              <a:lnSpc>
                <a:spcPct val="150000"/>
              </a:lnSpc>
              <a:buClr>
                <a:srgbClr val="00B0F0"/>
              </a:buClr>
              <a:buSzPct val="75000"/>
              <a:buFont typeface="Arial" panose="020B0604020202020204" pitchFamily="34" charset="0"/>
              <a:buChar char="▲"/>
            </a:pPr>
            <a:r>
              <a:rPr lang="en-US" dirty="0">
                <a:latin typeface="Arial" panose="020B0604020202020204" pitchFamily="34" charset="0"/>
                <a:cs typeface="Arial" panose="020B0604020202020204" pitchFamily="34" charset="0"/>
              </a:rPr>
              <a:t>Retiree health care enrollment services and support – with this, Amwins will help you compare plans and make an educated decision on what to select.</a:t>
            </a:r>
          </a:p>
          <a:p>
            <a:pPr marL="716130" lvl="1" indent="-275434">
              <a:lnSpc>
                <a:spcPct val="150000"/>
              </a:lnSpc>
              <a:buClr>
                <a:srgbClr val="00B0F0"/>
              </a:buClr>
              <a:buSzPct val="75000"/>
              <a:buFont typeface="Arial" panose="020B0604020202020204" pitchFamily="34" charset="0"/>
              <a:buChar char="▲"/>
            </a:pPr>
            <a:r>
              <a:rPr lang="en-US" dirty="0">
                <a:latin typeface="Arial" panose="020B0604020202020204" pitchFamily="34" charset="0"/>
                <a:cs typeface="Arial" panose="020B0604020202020204" pitchFamily="34" charset="0"/>
              </a:rPr>
              <a:t>Monthly retiree billing administration – Amwins will arrange your monthly payment for your heath care coverage, typically through an automatic bank deduction.</a:t>
            </a:r>
          </a:p>
          <a:p>
            <a:pPr marL="716130" lvl="1" indent="-275434">
              <a:lnSpc>
                <a:spcPct val="150000"/>
              </a:lnSpc>
              <a:buClr>
                <a:srgbClr val="00B0F0"/>
              </a:buClr>
              <a:buSzPct val="75000"/>
              <a:buFont typeface="Arial" panose="020B0604020202020204" pitchFamily="34" charset="0"/>
              <a:buChar char="▲"/>
            </a:pPr>
            <a:r>
              <a:rPr lang="en-US" dirty="0">
                <a:latin typeface="Arial" panose="020B0604020202020204" pitchFamily="34" charset="0"/>
                <a:cs typeface="Arial" panose="020B0604020202020204" pitchFamily="34" charset="0"/>
              </a:rPr>
              <a:t>Amwins will provide Retiree health care related communications and notices</a:t>
            </a:r>
          </a:p>
          <a:p>
            <a:pPr marL="716130" lvl="1" indent="-275434">
              <a:lnSpc>
                <a:spcPct val="150000"/>
              </a:lnSpc>
              <a:buClr>
                <a:srgbClr val="00B0F0"/>
              </a:buClr>
              <a:buSzPct val="75000"/>
              <a:buFont typeface="Arial" panose="020B0604020202020204" pitchFamily="34" charset="0"/>
              <a:buChar char="▲"/>
            </a:pPr>
            <a:r>
              <a:rPr lang="en-US" dirty="0">
                <a:latin typeface="Arial" panose="020B0604020202020204" pitchFamily="34" charset="0"/>
                <a:cs typeface="Arial" panose="020B0604020202020204" pitchFamily="34" charset="0"/>
              </a:rPr>
              <a:t>And finally, Amwins will provides day to day retiree support to all retirees and their eligible dependents that need help of any kind.</a:t>
            </a:r>
          </a:p>
          <a:p>
            <a:endParaRPr lang="en-US" dirty="0"/>
          </a:p>
        </p:txBody>
      </p:sp>
      <p:sp>
        <p:nvSpPr>
          <p:cNvPr id="4" name="Slide Number Placeholder 3"/>
          <p:cNvSpPr>
            <a:spLocks noGrp="1"/>
          </p:cNvSpPr>
          <p:nvPr>
            <p:ph type="sldNum" sz="quarter" idx="5"/>
          </p:nvPr>
        </p:nvSpPr>
        <p:spPr/>
        <p:txBody>
          <a:bodyPr/>
          <a:lstStyle/>
          <a:p>
            <a:fld id="{AC151F9A-D3DB-4607-8356-48A6EB8341BB}" type="slidenum">
              <a:rPr lang="en-US" smtClean="0"/>
              <a:t>7</a:t>
            </a:fld>
            <a:endParaRPr lang="en-US" dirty="0"/>
          </a:p>
        </p:txBody>
      </p:sp>
    </p:spTree>
    <p:extLst>
      <p:ext uri="{BB962C8B-B14F-4D97-AF65-F5344CB8AC3E}">
        <p14:creationId xmlns:p14="http://schemas.microsoft.com/office/powerpoint/2010/main" val="1506733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Continuing with the Amwins Retiree administration… Amwins will provide enrollment kits and communications for the following reasons: </a:t>
            </a:r>
          </a:p>
          <a:p>
            <a:r>
              <a:rPr lang="en-US" dirty="0"/>
              <a:t>They include Enrollment kits to Newly retired employees enrolling for the first time. </a:t>
            </a:r>
          </a:p>
          <a:p>
            <a:pPr defTabSz="440607">
              <a:defRPr/>
            </a:pPr>
            <a:r>
              <a:rPr lang="en-US" dirty="0"/>
              <a:t>Enrollment Kits anytime a retiree or eligible dependent becomes Medicare eligible due to age or disability.</a:t>
            </a:r>
          </a:p>
          <a:p>
            <a:r>
              <a:rPr lang="en-US" dirty="0"/>
              <a:t>Amwins also provides enrollment kits for Qualified Change Event (QCE), such as marriage, divorce, death, etc. where coverage needs to be selected or cancelled.</a:t>
            </a:r>
          </a:p>
          <a:p>
            <a:r>
              <a:rPr lang="en-US" dirty="0"/>
              <a:t>An Annual Open Enrollment Kit is also provided for currently enrolled retirees considering changes for the next calendar year. </a:t>
            </a:r>
          </a:p>
          <a:p>
            <a:r>
              <a:rPr lang="en-US" dirty="0"/>
              <a:t>And finally, you should be aware that this year’s Annual Open Enrollment is – October 15 – November 5. </a:t>
            </a:r>
          </a:p>
          <a:p>
            <a:r>
              <a:rPr lang="en-US" dirty="0"/>
              <a:t>Annual Open Enrollment is passive, meaning if you don’t wish to make changes, your benefits will rollover automatically. Be sure to review your renewal letter for any premium rate changes for the 2027 plan year. </a:t>
            </a:r>
          </a:p>
          <a:p>
            <a:endParaRPr lang="en-US" dirty="0"/>
          </a:p>
          <a:p>
            <a:endParaRPr lang="en-US" dirty="0"/>
          </a:p>
        </p:txBody>
      </p:sp>
      <p:sp>
        <p:nvSpPr>
          <p:cNvPr id="4" name="Slide Number Placeholder 3"/>
          <p:cNvSpPr>
            <a:spLocks noGrp="1"/>
          </p:cNvSpPr>
          <p:nvPr>
            <p:ph type="sldNum" sz="quarter" idx="5"/>
          </p:nvPr>
        </p:nvSpPr>
        <p:spPr/>
        <p:txBody>
          <a:bodyPr/>
          <a:lstStyle/>
          <a:p>
            <a:fld id="{AC151F9A-D3DB-4607-8356-48A6EB8341BB}" type="slidenum">
              <a:rPr lang="en-US" smtClean="0"/>
              <a:t>8</a:t>
            </a:fld>
            <a:endParaRPr lang="en-US" dirty="0"/>
          </a:p>
        </p:txBody>
      </p:sp>
    </p:spTree>
    <p:extLst>
      <p:ext uri="{BB962C8B-B14F-4D97-AF65-F5344CB8AC3E}">
        <p14:creationId xmlns:p14="http://schemas.microsoft.com/office/powerpoint/2010/main" val="3809037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This slide covers some of the finer administrative rules surrounding the retiree benefits.</a:t>
            </a:r>
          </a:p>
        </p:txBody>
      </p:sp>
      <p:sp>
        <p:nvSpPr>
          <p:cNvPr id="4" name="Slide Number Placeholder 3"/>
          <p:cNvSpPr>
            <a:spLocks noGrp="1"/>
          </p:cNvSpPr>
          <p:nvPr>
            <p:ph type="sldNum" sz="quarter" idx="5"/>
          </p:nvPr>
        </p:nvSpPr>
        <p:spPr/>
        <p:txBody>
          <a:bodyPr/>
          <a:lstStyle/>
          <a:p>
            <a:fld id="{AC151F9A-D3DB-4607-8356-48A6EB8341BB}" type="slidenum">
              <a:rPr lang="en-US" smtClean="0"/>
              <a:t>9</a:t>
            </a:fld>
            <a:endParaRPr lang="en-US" dirty="0"/>
          </a:p>
        </p:txBody>
      </p:sp>
    </p:spTree>
    <p:extLst>
      <p:ext uri="{BB962C8B-B14F-4D97-AF65-F5344CB8AC3E}">
        <p14:creationId xmlns:p14="http://schemas.microsoft.com/office/powerpoint/2010/main" val="494536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This is the last slide on Administration before moving on to the Health Care benefit Options.  The first item relates to a Qualified Change Event or QCE.  </a:t>
            </a:r>
            <a:r>
              <a:rPr lang="en-US" b="0" i="0" dirty="0">
                <a:solidFill>
                  <a:srgbClr val="494949"/>
                </a:solidFill>
                <a:effectLst/>
                <a:latin typeface="proxima-nova"/>
              </a:rPr>
              <a:t>A QCE is a change in an retiree’s situation that allows the retiree to change an election under the Valero retiree benefit plan outside of the annual open enrollment period. Qualifying change events include events such as marriage, death of a participant, the termination of a dependent, etc.  Finally Address and Personal Information Updates should be provided to Amwins so they can update their systems.</a:t>
            </a:r>
            <a:endParaRPr lang="en-US" dirty="0"/>
          </a:p>
        </p:txBody>
      </p:sp>
      <p:sp>
        <p:nvSpPr>
          <p:cNvPr id="4" name="Slide Number Placeholder 3"/>
          <p:cNvSpPr>
            <a:spLocks noGrp="1"/>
          </p:cNvSpPr>
          <p:nvPr>
            <p:ph type="sldNum" sz="quarter" idx="5"/>
          </p:nvPr>
        </p:nvSpPr>
        <p:spPr/>
        <p:txBody>
          <a:bodyPr/>
          <a:lstStyle/>
          <a:p>
            <a:fld id="{AC151F9A-D3DB-4607-8356-48A6EB8341BB}" type="slidenum">
              <a:rPr lang="en-US" smtClean="0"/>
              <a:t>10</a:t>
            </a:fld>
            <a:endParaRPr lang="en-US" dirty="0"/>
          </a:p>
        </p:txBody>
      </p:sp>
    </p:spTree>
    <p:extLst>
      <p:ext uri="{BB962C8B-B14F-4D97-AF65-F5344CB8AC3E}">
        <p14:creationId xmlns:p14="http://schemas.microsoft.com/office/powerpoint/2010/main" val="955648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Non-Medicare eligible participants are offered two UnitedHealthcare (UHC) medical options:</a:t>
            </a:r>
          </a:p>
          <a:p>
            <a:r>
              <a:rPr lang="en-US" dirty="0"/>
              <a:t>$1,000 Deductible Retiree Choice Plus </a:t>
            </a:r>
          </a:p>
          <a:p>
            <a:r>
              <a:rPr lang="en-US" dirty="0"/>
              <a:t>Copay/$500 Deductible Retiree Choice Plus</a:t>
            </a:r>
          </a:p>
          <a:p>
            <a:r>
              <a:rPr lang="en-US" dirty="0"/>
              <a:t>There is also an Out-of-Area $500 Deductible Option is offered to those residing outside of the UHC network.</a:t>
            </a:r>
          </a:p>
          <a:p>
            <a:r>
              <a:rPr lang="en-US" dirty="0"/>
              <a:t>Medicare eligible participants are offered three Medicare Supplement w/Prescription Drug options and one Medicare Advantage w/Prescription Drug option:</a:t>
            </a:r>
          </a:p>
          <a:p>
            <a:r>
              <a:rPr lang="en-US" dirty="0"/>
              <a:t>The Medicare Supplement are through United American Insurance and Express Scripts Medicare Rx (combined).  They are known as the Basic, Enhanced and Premium options – </a:t>
            </a:r>
          </a:p>
          <a:p>
            <a:r>
              <a:rPr lang="en-US" dirty="0"/>
              <a:t>Medicare Advantage with Prescription Drug coverage through UHC and Express Scripts Medicare Rx.</a:t>
            </a:r>
          </a:p>
          <a:p>
            <a:endParaRPr lang="en-US" dirty="0"/>
          </a:p>
        </p:txBody>
      </p:sp>
      <p:sp>
        <p:nvSpPr>
          <p:cNvPr id="4" name="Slide Number Placeholder 3"/>
          <p:cNvSpPr>
            <a:spLocks noGrp="1"/>
          </p:cNvSpPr>
          <p:nvPr>
            <p:ph type="sldNum" sz="quarter" idx="5"/>
          </p:nvPr>
        </p:nvSpPr>
        <p:spPr/>
        <p:txBody>
          <a:bodyPr/>
          <a:lstStyle/>
          <a:p>
            <a:fld id="{AC151F9A-D3DB-4607-8356-48A6EB8341BB}" type="slidenum">
              <a:rPr lang="en-US" smtClean="0"/>
              <a:t>11</a:t>
            </a:fld>
            <a:endParaRPr lang="en-US" dirty="0"/>
          </a:p>
        </p:txBody>
      </p:sp>
    </p:spTree>
    <p:extLst>
      <p:ext uri="{BB962C8B-B14F-4D97-AF65-F5344CB8AC3E}">
        <p14:creationId xmlns:p14="http://schemas.microsoft.com/office/powerpoint/2010/main" val="777017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151F9A-D3DB-4607-8356-48A6EB8341BB}" type="slidenum">
              <a:rPr lang="en-US" smtClean="0"/>
              <a:t>12</a:t>
            </a:fld>
            <a:endParaRPr lang="en-US" dirty="0"/>
          </a:p>
        </p:txBody>
      </p:sp>
    </p:spTree>
    <p:extLst>
      <p:ext uri="{BB962C8B-B14F-4D97-AF65-F5344CB8AC3E}">
        <p14:creationId xmlns:p14="http://schemas.microsoft.com/office/powerpoint/2010/main" val="2797059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172584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868366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24014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13299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Non-Medicare plan participants will have access to personalized musculoskeletal and pelvic health support through Sword Health effective January 1, 2027. </a:t>
            </a:r>
          </a:p>
          <a:p>
            <a:r>
              <a:rPr lang="en-US" dirty="0"/>
              <a:t>Whether you’re managing chronic pain, recovering from an injury, or looking to improve your overall movement and mobility, Sword Health offers convenient, personalized support from the comfort of home. </a:t>
            </a:r>
          </a:p>
          <a:p>
            <a:endParaRPr lang="en-US" dirty="0"/>
          </a:p>
          <a:p>
            <a:r>
              <a:rPr lang="en-US" dirty="0"/>
              <a:t>By combining advanced AI technology with expert clinical care, Sword Health provides three virtual programs designed to help you feel your best: Thrive, Move and Bloom. </a:t>
            </a:r>
          </a:p>
          <a:p>
            <a:endParaRPr lang="en-US" dirty="0"/>
          </a:p>
          <a:p>
            <a:r>
              <a:rPr lang="en-US" dirty="0"/>
              <a:t>Thrive connects you with a dedicated Doctor of Physical Therapy who creates a personalized treatment plan designed around your needs and goals. </a:t>
            </a:r>
          </a:p>
          <a:p>
            <a:endParaRPr lang="en-US" dirty="0"/>
          </a:p>
          <a:p>
            <a:r>
              <a:rPr lang="en-US" dirty="0"/>
              <a:t>Move helps you build healthy movement habits through customized exercise plans support by a Doctor of Physical Therapy.</a:t>
            </a:r>
          </a:p>
          <a:p>
            <a:endParaRPr lang="en-US" dirty="0"/>
          </a:p>
          <a:p>
            <a:r>
              <a:rPr lang="en-US" dirty="0"/>
              <a:t>Bloom is designed to help women address pelvic health concerns through personalized guidance and expert clinical support. </a:t>
            </a:r>
          </a:p>
        </p:txBody>
      </p:sp>
    </p:spTree>
    <p:extLst>
      <p:ext uri="{BB962C8B-B14F-4D97-AF65-F5344CB8AC3E}">
        <p14:creationId xmlns:p14="http://schemas.microsoft.com/office/powerpoint/2010/main" val="747459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12153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605544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629948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30679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021737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9885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91456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02066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151F9A-D3DB-4607-8356-48A6EB8341BB}" type="slidenum">
              <a:rPr lang="en-US" smtClean="0"/>
              <a:t>26</a:t>
            </a:fld>
            <a:endParaRPr lang="en-US" dirty="0"/>
          </a:p>
        </p:txBody>
      </p:sp>
    </p:spTree>
    <p:extLst>
      <p:ext uri="{BB962C8B-B14F-4D97-AF65-F5344CB8AC3E}">
        <p14:creationId xmlns:p14="http://schemas.microsoft.com/office/powerpoint/2010/main" val="41120719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Your primary contact for all Valero retiree program information is Amwins Group Benefits, Inc.  Their phone number is listed here and on all the Valero retiree communication materials and website.  If you have a Valero direct question, which you believe Amwins will be unable to assist you with, then please call the Valero Health and Welfare Benefits Department at the number displayed.  Also, all program information including annual announcements, plans summaries and other pertinent data is available at Valero.amwins.com</a:t>
            </a:r>
          </a:p>
        </p:txBody>
      </p:sp>
      <p:sp>
        <p:nvSpPr>
          <p:cNvPr id="4" name="Slide Number Placeholder 3"/>
          <p:cNvSpPr>
            <a:spLocks noGrp="1"/>
          </p:cNvSpPr>
          <p:nvPr>
            <p:ph type="sldNum" sz="quarter" idx="5"/>
          </p:nvPr>
        </p:nvSpPr>
        <p:spPr/>
        <p:txBody>
          <a:bodyPr/>
          <a:lstStyle/>
          <a:p>
            <a:fld id="{AC151F9A-D3DB-4607-8356-48A6EB8341BB}" type="slidenum">
              <a:rPr lang="en-US" smtClean="0"/>
              <a:t>27</a:t>
            </a:fld>
            <a:endParaRPr lang="en-US" dirty="0"/>
          </a:p>
        </p:txBody>
      </p:sp>
    </p:spTree>
    <p:extLst>
      <p:ext uri="{BB962C8B-B14F-4D97-AF65-F5344CB8AC3E}">
        <p14:creationId xmlns:p14="http://schemas.microsoft.com/office/powerpoint/2010/main" val="1618476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744D4FE-F984-4AF1-93BA-11BD34D309F4}" type="datetime1">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5F013F-A13E-4D70-B5B8-343A1888A94D}" type="slidenum">
              <a:rPr lang="en-US" smtClean="0"/>
              <a:t>‹#›</a:t>
            </a:fld>
            <a:endParaRPr lang="en-US" dirty="0"/>
          </a:p>
        </p:txBody>
      </p:sp>
    </p:spTree>
    <p:extLst>
      <p:ext uri="{BB962C8B-B14F-4D97-AF65-F5344CB8AC3E}">
        <p14:creationId xmlns:p14="http://schemas.microsoft.com/office/powerpoint/2010/main" val="1275438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5F013F-A13E-4D70-B5B8-343A1888A94D}" type="slidenum">
              <a:rPr lang="en-US" smtClean="0"/>
              <a:pPr/>
              <a:t>‹#›</a:t>
            </a:fld>
            <a:endParaRPr lang="en-US" dirty="0"/>
          </a:p>
        </p:txBody>
      </p:sp>
      <p:pic>
        <p:nvPicPr>
          <p:cNvPr id="7" name="Picture 2" descr="Image result for new valero logo">
            <a:extLst>
              <a:ext uri="{FF2B5EF4-FFF2-40B4-BE49-F238E27FC236}">
                <a16:creationId xmlns:a16="http://schemas.microsoft.com/office/drawing/2014/main" id="{6FF2A3BB-0CBA-F7F7-599F-CC6C7B9B0356}"/>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54430" y="6157539"/>
            <a:ext cx="840971" cy="61145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blue and white logo&#10;&#10;Description automatically generated">
            <a:extLst>
              <a:ext uri="{FF2B5EF4-FFF2-40B4-BE49-F238E27FC236}">
                <a16:creationId xmlns:a16="http://schemas.microsoft.com/office/drawing/2014/main" id="{C6316AB5-1EEC-E4D4-300B-97E3F9B0BEA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75234" y="6157540"/>
            <a:ext cx="1603618" cy="522661"/>
          </a:xfrm>
          <a:prstGeom prst="rect">
            <a:avLst/>
          </a:prstGeom>
        </p:spPr>
      </p:pic>
    </p:spTree>
    <p:extLst>
      <p:ext uri="{BB962C8B-B14F-4D97-AF65-F5344CB8AC3E}">
        <p14:creationId xmlns:p14="http://schemas.microsoft.com/office/powerpoint/2010/main" val="2842154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9/22/2026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dirty="0"/>
          </a:p>
        </p:txBody>
      </p:sp>
      <p:sp>
        <p:nvSpPr>
          <p:cNvPr id="7" name="Oval 6">
            <a:extLst>
              <a:ext uri="{FF2B5EF4-FFF2-40B4-BE49-F238E27FC236}">
                <a16:creationId xmlns:a16="http://schemas.microsoft.com/office/drawing/2014/main" id="{7955AEB1-5CBF-561D-EBF1-F51E3B9D459E}"/>
              </a:ext>
            </a:extLst>
          </p:cNvPr>
          <p:cNvSpPr/>
          <p:nvPr userDrawn="1"/>
        </p:nvSpPr>
        <p:spPr>
          <a:xfrm rot="16200000">
            <a:off x="8733836" y="6441648"/>
            <a:ext cx="235412" cy="235345"/>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algn="ctr"/>
            <a:endParaRPr lang="en-US" sz="900" dirty="0"/>
          </a:p>
        </p:txBody>
      </p:sp>
      <p:sp>
        <p:nvSpPr>
          <p:cNvPr id="8" name="TextBox 7">
            <a:extLst>
              <a:ext uri="{FF2B5EF4-FFF2-40B4-BE49-F238E27FC236}">
                <a16:creationId xmlns:a16="http://schemas.microsoft.com/office/drawing/2014/main" id="{B9B01960-2D3A-5251-85E4-D4AAB0CB9AC1}"/>
              </a:ext>
            </a:extLst>
          </p:cNvPr>
          <p:cNvSpPr txBox="1"/>
          <p:nvPr userDrawn="1"/>
        </p:nvSpPr>
        <p:spPr>
          <a:xfrm>
            <a:off x="8682200" y="6429030"/>
            <a:ext cx="409053" cy="261592"/>
          </a:xfrm>
          <a:prstGeom prst="rect">
            <a:avLst/>
          </a:prstGeom>
          <a:noFill/>
        </p:spPr>
        <p:txBody>
          <a:bodyPr wrap="none" lIns="91423" tIns="45711" rIns="91423" bIns="45711" rtlCol="0">
            <a:spAutoFit/>
          </a:bodyPr>
          <a:lstStyle/>
          <a:p>
            <a:pPr algn="ctr"/>
            <a:fld id="{260E2A6B-A809-4840-BF14-8648BC0BDF87}" type="slidenum">
              <a:rPr lang="id-ID" sz="1100" b="0" i="0" smtClean="0">
                <a:solidFill>
                  <a:schemeClr val="tx2"/>
                </a:solidFill>
                <a:latin typeface="+mj-lt"/>
                <a:ea typeface="Montserrat Light" charset="0"/>
                <a:cs typeface="Montserrat Light" charset="0"/>
              </a:rPr>
              <a:pPr algn="ctr"/>
              <a:t>‹#›</a:t>
            </a:fld>
            <a:r>
              <a:rPr lang="id-ID" sz="1000" b="0" i="0" dirty="0">
                <a:solidFill>
                  <a:schemeClr val="tx2"/>
                </a:solidFill>
                <a:latin typeface="+mj-lt"/>
                <a:ea typeface="Montserrat Light" charset="0"/>
                <a:cs typeface="Montserrat Light" charset="0"/>
              </a:rPr>
              <a:t>  </a:t>
            </a:r>
          </a:p>
        </p:txBody>
      </p:sp>
    </p:spTree>
    <p:extLst>
      <p:ext uri="{BB962C8B-B14F-4D97-AF65-F5344CB8AC3E}">
        <p14:creationId xmlns:p14="http://schemas.microsoft.com/office/powerpoint/2010/main" val="3656682866"/>
      </p:ext>
    </p:extLst>
  </p:cSld>
  <p:clrMap bg1="lt1" tx1="dk1" bg2="lt2" tx2="dk2" accent1="accent1" accent2="accent2" accent3="accent3" accent4="accent4" accent5="accent5" accent6="accent6" hlink="hlink" folHlink="folHlink"/>
  <p:sldLayoutIdLst>
    <p:sldLayoutId id="2147484156" r:id="rId1"/>
    <p:sldLayoutId id="2147484157"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6.png"/><Relationship Id="rId5" Type="http://schemas.openxmlformats.org/officeDocument/2006/relationships/image" Target="../media/image7.emf"/><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5.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6.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5.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6.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5.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5.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6.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hyperlink" Target="http://www.myuhc.com/" TargetMode="Externa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5.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6.png"/><Relationship Id="rId5" Type="http://schemas.openxmlformats.org/officeDocument/2006/relationships/image" Target="../media/image10.sv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1.png"/><Relationship Id="rId5" Type="http://schemas.openxmlformats.org/officeDocument/2006/relationships/hyperlink" Target="http://www.airrosti.com/" TargetMode="Externa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2.png"/><Relationship Id="rId5" Type="http://schemas.openxmlformats.org/officeDocument/2006/relationships/image" Target="../media/image5.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5.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5.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6.png"/><Relationship Id="rId5" Type="http://schemas.openxmlformats.org/officeDocument/2006/relationships/image" Target="../media/image16.jpe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8" Type="http://schemas.openxmlformats.org/officeDocument/2006/relationships/hyperlink" Target="http://www.unitedamerican.com/" TargetMode="External"/><Relationship Id="rId3" Type="http://schemas.openxmlformats.org/officeDocument/2006/relationships/slideLayout" Target="../slideLayouts/slideLayout2.xml"/><Relationship Id="rId7" Type="http://schemas.openxmlformats.org/officeDocument/2006/relationships/hyperlink" Target="http://www.express-scripts.com/" TargetMode="Externa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hyperlink" Target="http://www.myuhc.com/" TargetMode="External"/><Relationship Id="rId11" Type="http://schemas.openxmlformats.org/officeDocument/2006/relationships/hyperlink" Target="http://www.araglegal.com/myinfo" TargetMode="External"/><Relationship Id="rId5" Type="http://schemas.openxmlformats.org/officeDocument/2006/relationships/image" Target="../media/image5.png"/><Relationship Id="rId10" Type="http://schemas.openxmlformats.org/officeDocument/2006/relationships/hyperlink" Target="http://www.vsp.com/" TargetMode="External"/><Relationship Id="rId4" Type="http://schemas.openxmlformats.org/officeDocument/2006/relationships/notesSlide" Target="../notesSlides/notesSlide26.xml"/><Relationship Id="rId9" Type="http://schemas.openxmlformats.org/officeDocument/2006/relationships/hyperlink" Target="http://www.uhcretiree.com/valero"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hyperlink" Target="http://www.valero.amwins.com/" TargetMode="Externa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hyperlink" Target="mailto:welfarebenefits@valero.com" TargetMode="External"/><Relationship Id="rId5" Type="http://schemas.openxmlformats.org/officeDocument/2006/relationships/hyperlink" Target="http://valero.amwins.com/" TargetMode="External"/><Relationship Id="rId4" Type="http://schemas.openxmlformats.org/officeDocument/2006/relationships/notesSlide" Target="../notesSlides/notesSlide27.xm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70553" y="2645782"/>
            <a:ext cx="4548299" cy="2794219"/>
          </a:xfrm>
          <a:prstGeom prst="rect">
            <a:avLst/>
          </a:prstGeom>
        </p:spPr>
      </p:pic>
      <p:sp>
        <p:nvSpPr>
          <p:cNvPr id="6" name="Rectangle 5"/>
          <p:cNvSpPr/>
          <p:nvPr/>
        </p:nvSpPr>
        <p:spPr>
          <a:xfrm>
            <a:off x="762000" y="2039915"/>
            <a:ext cx="7619999" cy="523220"/>
          </a:xfrm>
          <a:prstGeom prst="rect">
            <a:avLst/>
          </a:prstGeom>
        </p:spPr>
        <p:txBody>
          <a:bodyPr wrap="square">
            <a:spAutoFit/>
          </a:bodyPr>
          <a:lstStyle/>
          <a:p>
            <a:pPr algn="ctr"/>
            <a:r>
              <a:rPr lang="en-US" sz="2800" b="1" dirty="0">
                <a:solidFill>
                  <a:schemeClr val="tx2"/>
                </a:solidFill>
                <a:latin typeface="Arial" pitchFamily="34" charset="0"/>
              </a:rPr>
              <a:t>2027 Retiree Program Overview</a:t>
            </a:r>
          </a:p>
        </p:txBody>
      </p:sp>
      <p:pic>
        <p:nvPicPr>
          <p:cNvPr id="2" name="Picture 1">
            <a:extLst>
              <a:ext uri="{FF2B5EF4-FFF2-40B4-BE49-F238E27FC236}">
                <a16:creationId xmlns:a16="http://schemas.microsoft.com/office/drawing/2014/main" id="{2A7D7336-4517-4C11-A523-CDC91B99236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770918" y="381000"/>
            <a:ext cx="1602158" cy="1164768"/>
          </a:xfrm>
          <a:prstGeom prst="rect">
            <a:avLst/>
          </a:prstGeom>
        </p:spPr>
      </p:pic>
      <p:sp>
        <p:nvSpPr>
          <p:cNvPr id="3" name="Rectangle 2">
            <a:extLst>
              <a:ext uri="{FF2B5EF4-FFF2-40B4-BE49-F238E27FC236}">
                <a16:creationId xmlns:a16="http://schemas.microsoft.com/office/drawing/2014/main" id="{8F785FD4-5D58-10DE-95CC-096225BB6FC9}"/>
              </a:ext>
            </a:extLst>
          </p:cNvPr>
          <p:cNvSpPr/>
          <p:nvPr/>
        </p:nvSpPr>
        <p:spPr>
          <a:xfrm>
            <a:off x="293201" y="5743736"/>
            <a:ext cx="8557592" cy="400110"/>
          </a:xfrm>
          <a:prstGeom prst="rect">
            <a:avLst/>
          </a:prstGeom>
        </p:spPr>
        <p:txBody>
          <a:bodyPr wrap="square">
            <a:spAutoFit/>
          </a:bodyPr>
          <a:lstStyle/>
          <a:p>
            <a:pPr algn="ctr"/>
            <a:r>
              <a:rPr lang="en-US" sz="2000" b="1" dirty="0">
                <a:solidFill>
                  <a:schemeClr val="tx2"/>
                </a:solidFill>
                <a:latin typeface="Arial" pitchFamily="34" charset="0"/>
              </a:rPr>
              <a:t>Listen, Read and Learn</a:t>
            </a:r>
          </a:p>
        </p:txBody>
      </p:sp>
      <p:pic>
        <p:nvPicPr>
          <p:cNvPr id="66" name="Recorded Sound">
            <a:hlinkClick r:id="" action="ppaction://media"/>
            <a:extLst>
              <a:ext uri="{FF2B5EF4-FFF2-40B4-BE49-F238E27FC236}">
                <a16:creationId xmlns:a16="http://schemas.microsoft.com/office/drawing/2014/main" id="{2AF191B7-CC67-6AEE-4D9B-A74A8692018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368800" y="3225800"/>
            <a:ext cx="406400" cy="406400"/>
          </a:xfrm>
          <a:prstGeom prst="rect">
            <a:avLst/>
          </a:prstGeom>
        </p:spPr>
      </p:pic>
    </p:spTree>
    <p:extLst>
      <p:ext uri="{BB962C8B-B14F-4D97-AF65-F5344CB8AC3E}">
        <p14:creationId xmlns:p14="http://schemas.microsoft.com/office/powerpoint/2010/main" val="3596769510"/>
      </p:ext>
    </p:extLst>
  </p:cSld>
  <p:clrMapOvr>
    <a:masterClrMapping/>
  </p:clrMapOvr>
  <mc:AlternateContent xmlns:mc="http://schemas.openxmlformats.org/markup-compatibility/2006" xmlns:p14="http://schemas.microsoft.com/office/powerpoint/2010/main">
    <mc:Choice Requires="p14">
      <p:transition spd="slow" p14:dur="2000" advTm="12496"/>
    </mc:Choice>
    <mc:Fallback xmlns="">
      <p:transition spd="slow" advTm="124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496" fill="hold"/>
                                        <p:tgtEl>
                                          <p:spTgt spid="6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AC4D5-87BD-4F6E-81FD-A0A453E3BEAF}"/>
              </a:ext>
            </a:extLst>
          </p:cNvPr>
          <p:cNvSpPr>
            <a:spLocks noGrp="1"/>
          </p:cNvSpPr>
          <p:nvPr>
            <p:ph type="title"/>
          </p:nvPr>
        </p:nvSpPr>
        <p:spPr/>
        <p:txBody>
          <a:bodyPr>
            <a:normAutofit/>
          </a:bodyPr>
          <a:lstStyle/>
          <a:p>
            <a:pPr algn="ctr"/>
            <a:r>
              <a:rPr lang="en-US" sz="3200" b="1" dirty="0">
                <a:latin typeface="Arial" panose="020B0604020202020204" pitchFamily="34" charset="0"/>
                <a:cs typeface="Arial" panose="020B0604020202020204" pitchFamily="34" charset="0"/>
              </a:rPr>
              <a:t> </a:t>
            </a:r>
            <a:r>
              <a:rPr lang="en-US" sz="3200" b="1" dirty="0">
                <a:solidFill>
                  <a:schemeClr val="tx2">
                    <a:lumMod val="50000"/>
                  </a:schemeClr>
                </a:solidFill>
                <a:latin typeface="Arial" panose="020B0604020202020204" pitchFamily="34" charset="0"/>
                <a:cs typeface="Arial" panose="020B0604020202020204" pitchFamily="34" charset="0"/>
              </a:rPr>
              <a:t>About this presentation format</a:t>
            </a:r>
          </a:p>
        </p:txBody>
      </p:sp>
      <p:sp>
        <p:nvSpPr>
          <p:cNvPr id="3" name="Content Placeholder 2">
            <a:extLst>
              <a:ext uri="{FF2B5EF4-FFF2-40B4-BE49-F238E27FC236}">
                <a16:creationId xmlns:a16="http://schemas.microsoft.com/office/drawing/2014/main" id="{73A5214B-44D1-4F17-835F-BAB28D5D3BEF}"/>
              </a:ext>
            </a:extLst>
          </p:cNvPr>
          <p:cNvSpPr>
            <a:spLocks noGrp="1"/>
          </p:cNvSpPr>
          <p:nvPr>
            <p:ph idx="1"/>
          </p:nvPr>
        </p:nvSpPr>
        <p:spPr>
          <a:xfrm>
            <a:off x="457200" y="1600202"/>
            <a:ext cx="7944280" cy="4525963"/>
          </a:xfrm>
        </p:spPr>
        <p:txBody>
          <a:bodyPr>
            <a:normAutofit/>
          </a:bodyPr>
          <a:lstStyle/>
          <a:p>
            <a:pPr>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This is a voice-over, slide presentation that allows you to learn about the Valero Retiree Health Care Program at your own pace.</a:t>
            </a:r>
          </a:p>
          <a:p>
            <a:pPr>
              <a:lnSpc>
                <a:spcPct val="150000"/>
              </a:lnSpc>
              <a:buClr>
                <a:srgbClr val="00B0F0"/>
              </a:buClr>
              <a:buSzPct val="75000"/>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You can drag the slider below to quickly move ahead to other slides or replay slides again.  You may return to this presentation at anytime.</a:t>
            </a:r>
          </a:p>
          <a:p>
            <a:pPr>
              <a:lnSpc>
                <a:spcPct val="150000"/>
              </a:lnSpc>
              <a:buClr>
                <a:srgbClr val="00B0F0"/>
              </a:buClr>
              <a:buSzPct val="75000"/>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The information in this presentation is designed for educational purposes only.  The official plan documents govern this program.</a:t>
            </a:r>
          </a:p>
          <a:p>
            <a:endParaRPr lang="en-US" sz="1600" dirty="0"/>
          </a:p>
        </p:txBody>
      </p:sp>
      <p:pic>
        <p:nvPicPr>
          <p:cNvPr id="20" name="Recorded Sound">
            <a:hlinkClick r:id="" action="ppaction://media"/>
            <a:extLst>
              <a:ext uri="{FF2B5EF4-FFF2-40B4-BE49-F238E27FC236}">
                <a16:creationId xmlns:a16="http://schemas.microsoft.com/office/drawing/2014/main" id="{096BD5A0-6C85-F7DC-85CE-29A84D626C5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68800" y="3225800"/>
            <a:ext cx="406400" cy="406400"/>
          </a:xfrm>
          <a:prstGeom prst="rect">
            <a:avLst/>
          </a:prstGeom>
        </p:spPr>
      </p:pic>
    </p:spTree>
    <p:extLst>
      <p:ext uri="{BB962C8B-B14F-4D97-AF65-F5344CB8AC3E}">
        <p14:creationId xmlns:p14="http://schemas.microsoft.com/office/powerpoint/2010/main" val="3361190158"/>
      </p:ext>
    </p:extLst>
  </p:cSld>
  <p:clrMapOvr>
    <a:masterClrMapping/>
  </p:clrMapOvr>
  <mc:AlternateContent xmlns:mc="http://schemas.openxmlformats.org/markup-compatibility/2006" xmlns:p14="http://schemas.microsoft.com/office/powerpoint/2010/main">
    <mc:Choice Requires="p14">
      <p:transition spd="slow" p14:dur="2000" advTm="38745"/>
    </mc:Choice>
    <mc:Fallback xmlns="">
      <p:transition spd="slow" advTm="387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03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0"/>
                </p:tgtEl>
              </p:cMediaNode>
            </p:audio>
          </p:childTnLst>
        </p:cTn>
      </p:par>
    </p:tnLst>
  </p:timing>
  <p:extLst>
    <p:ext uri="{E180D4A7-C9FB-4DFB-919C-405C955672EB}">
      <p14:showEvtLst xmlns:p14="http://schemas.microsoft.com/office/powerpoint/2010/main">
        <p14:playEvt time="0" objId="5"/>
        <p14:stopEvt time="0" objId="5"/>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AC4D5-87BD-4F6E-81FD-A0A453E3BEAF}"/>
              </a:ext>
            </a:extLst>
          </p:cNvPr>
          <p:cNvSpPr>
            <a:spLocks noGrp="1"/>
          </p:cNvSpPr>
          <p:nvPr>
            <p:ph type="title"/>
          </p:nvPr>
        </p:nvSpPr>
        <p:spPr>
          <a:xfrm>
            <a:off x="628650" y="149556"/>
            <a:ext cx="7886700" cy="1325563"/>
          </a:xfrm>
        </p:spPr>
        <p:txBody>
          <a:bodyPr/>
          <a:lstStyle/>
          <a:p>
            <a:pPr algn="ctr"/>
            <a:r>
              <a:rPr lang="en-US" sz="3200" b="1" dirty="0">
                <a:solidFill>
                  <a:schemeClr val="tx2">
                    <a:lumMod val="50000"/>
                  </a:schemeClr>
                </a:solidFill>
                <a:latin typeface="Arial" panose="020B0604020202020204" pitchFamily="34" charset="0"/>
                <a:cs typeface="Arial" panose="020B0604020202020204" pitchFamily="34" charset="0"/>
              </a:rPr>
              <a:t>Content Overview</a:t>
            </a:r>
          </a:p>
        </p:txBody>
      </p:sp>
      <p:sp>
        <p:nvSpPr>
          <p:cNvPr id="3" name="Content Placeholder 2">
            <a:extLst>
              <a:ext uri="{FF2B5EF4-FFF2-40B4-BE49-F238E27FC236}">
                <a16:creationId xmlns:a16="http://schemas.microsoft.com/office/drawing/2014/main" id="{73A5214B-44D1-4F17-835F-BAB28D5D3BEF}"/>
              </a:ext>
            </a:extLst>
          </p:cNvPr>
          <p:cNvSpPr>
            <a:spLocks noGrp="1"/>
          </p:cNvSpPr>
          <p:nvPr>
            <p:ph idx="1"/>
          </p:nvPr>
        </p:nvSpPr>
        <p:spPr>
          <a:xfrm>
            <a:off x="270651" y="1350391"/>
            <a:ext cx="7944280" cy="4157218"/>
          </a:xfrm>
        </p:spPr>
        <p:txBody>
          <a:bodyPr>
            <a:normAutofit/>
          </a:bodyPr>
          <a:lstStyle/>
          <a:p>
            <a:pPr lvl="1">
              <a:lnSpc>
                <a:spcPct val="150000"/>
              </a:lnSpc>
              <a:buClr>
                <a:srgbClr val="00B0F0"/>
              </a:buClr>
              <a:buSzPct val="75000"/>
              <a:buFont typeface="Wingdings" panose="05000000000000000000" pitchFamily="2" charset="2"/>
              <a:buChar char="Ø"/>
            </a:pPr>
            <a:r>
              <a:rPr lang="en-US" sz="1800" dirty="0">
                <a:latin typeface="Arial" panose="020B0604020202020204" pitchFamily="34" charset="0"/>
                <a:cs typeface="Arial" panose="020B0604020202020204" pitchFamily="34" charset="0"/>
              </a:rPr>
              <a:t>Plan announcements and updates for 2027</a:t>
            </a:r>
          </a:p>
          <a:p>
            <a:pPr lvl="1">
              <a:lnSpc>
                <a:spcPct val="150000"/>
              </a:lnSpc>
              <a:buClr>
                <a:srgbClr val="00B0F0"/>
              </a:buClr>
              <a:buSzPct val="75000"/>
              <a:buFont typeface="Wingdings" panose="05000000000000000000" pitchFamily="2" charset="2"/>
              <a:buChar char="Ø"/>
            </a:pPr>
            <a:r>
              <a:rPr lang="en-US" sz="1800" dirty="0">
                <a:latin typeface="Arial" panose="020B0604020202020204" pitchFamily="34" charset="0"/>
                <a:cs typeface="Arial" panose="020B0604020202020204" pitchFamily="34" charset="0"/>
              </a:rPr>
              <a:t>General administration of the Retiree Benefits Plan</a:t>
            </a:r>
          </a:p>
          <a:p>
            <a:pPr lvl="1">
              <a:lnSpc>
                <a:spcPct val="150000"/>
              </a:lnSpc>
              <a:buClr>
                <a:srgbClr val="00B0F0"/>
              </a:buClr>
              <a:buSzPct val="75000"/>
              <a:buFont typeface="Wingdings" panose="05000000000000000000" pitchFamily="2" charset="2"/>
              <a:buChar char="Ø"/>
            </a:pPr>
            <a:r>
              <a:rPr lang="en-US" sz="1800" dirty="0">
                <a:latin typeface="Arial" panose="020B0604020202020204" pitchFamily="34" charset="0"/>
                <a:cs typeface="Arial" panose="020B0604020202020204" pitchFamily="34" charset="0"/>
              </a:rPr>
              <a:t>Overview of retiree medical benefit options:</a:t>
            </a:r>
          </a:p>
          <a:p>
            <a:pPr lvl="2">
              <a:lnSpc>
                <a:spcPct val="150000"/>
              </a:lnSpc>
              <a:buClr>
                <a:srgbClr val="00B0F0"/>
              </a:buClr>
              <a:buSzPct val="75000"/>
              <a:buFont typeface="Wingdings" panose="05000000000000000000" pitchFamily="2" charset="2"/>
              <a:buChar char="Ø"/>
            </a:pPr>
            <a:r>
              <a:rPr lang="en-US" sz="1800" dirty="0">
                <a:latin typeface="Arial" panose="020B0604020202020204" pitchFamily="34" charset="0"/>
                <a:cs typeface="Arial" panose="020B0604020202020204" pitchFamily="34" charset="0"/>
              </a:rPr>
              <a:t>Non-Medicare medical benefit options (titles shown in </a:t>
            </a:r>
            <a:r>
              <a:rPr lang="en-US" sz="1800" b="1" i="1" dirty="0">
                <a:solidFill>
                  <a:srgbClr val="00B0F0"/>
                </a:solidFill>
                <a:latin typeface="Arial" panose="020B0604020202020204" pitchFamily="34" charset="0"/>
                <a:cs typeface="Arial" panose="020B0604020202020204" pitchFamily="34" charset="0"/>
              </a:rPr>
              <a:t>BLUE</a:t>
            </a:r>
            <a:r>
              <a:rPr lang="en-US" sz="1800" i="1" dirty="0">
                <a:latin typeface="Arial" panose="020B0604020202020204" pitchFamily="34" charset="0"/>
                <a:cs typeface="Arial" panose="020B0604020202020204" pitchFamily="34" charset="0"/>
              </a:rPr>
              <a:t>)</a:t>
            </a:r>
          </a:p>
          <a:p>
            <a:pPr lvl="2">
              <a:lnSpc>
                <a:spcPct val="150000"/>
              </a:lnSpc>
              <a:buClr>
                <a:srgbClr val="00B0F0"/>
              </a:buClr>
              <a:buSzPct val="75000"/>
              <a:buFont typeface="Wingdings" panose="05000000000000000000" pitchFamily="2" charset="2"/>
              <a:buChar char="Ø"/>
            </a:pPr>
            <a:r>
              <a:rPr lang="en-US" sz="1800" dirty="0">
                <a:latin typeface="Arial" panose="020B0604020202020204" pitchFamily="34" charset="0"/>
                <a:cs typeface="Arial" panose="020B0604020202020204" pitchFamily="34" charset="0"/>
              </a:rPr>
              <a:t>Medicare medical benefit options (titles shown in </a:t>
            </a:r>
            <a:r>
              <a:rPr lang="en-US" sz="1800" b="1" i="1" dirty="0">
                <a:solidFill>
                  <a:srgbClr val="FF0000"/>
                </a:solidFill>
                <a:latin typeface="Arial" panose="020B0604020202020204" pitchFamily="34" charset="0"/>
                <a:cs typeface="Arial" panose="020B0604020202020204" pitchFamily="34" charset="0"/>
              </a:rPr>
              <a:t>RED</a:t>
            </a:r>
            <a:r>
              <a:rPr lang="en-US" sz="1800" dirty="0">
                <a:latin typeface="Arial" panose="020B0604020202020204" pitchFamily="34" charset="0"/>
                <a:cs typeface="Arial" panose="020B0604020202020204" pitchFamily="34" charset="0"/>
              </a:rPr>
              <a:t>)</a:t>
            </a:r>
          </a:p>
          <a:p>
            <a:pPr lvl="1">
              <a:lnSpc>
                <a:spcPct val="150000"/>
              </a:lnSpc>
              <a:buClr>
                <a:srgbClr val="00B0F0"/>
              </a:buClr>
              <a:buSzPct val="75000"/>
              <a:buFont typeface="Wingdings" panose="05000000000000000000" pitchFamily="2" charset="2"/>
              <a:buChar char="Ø"/>
            </a:pPr>
            <a:r>
              <a:rPr lang="en-US" sz="1800" dirty="0">
                <a:latin typeface="Arial" panose="020B0604020202020204" pitchFamily="34" charset="0"/>
                <a:cs typeface="Arial" panose="020B0604020202020204" pitchFamily="34" charset="0"/>
              </a:rPr>
              <a:t>Benefit provider contact information</a:t>
            </a:r>
          </a:p>
          <a:p>
            <a:pPr lvl="1">
              <a:lnSpc>
                <a:spcPct val="150000"/>
              </a:lnSpc>
              <a:buClr>
                <a:srgbClr val="00B0F0"/>
              </a:buClr>
              <a:buSzPct val="75000"/>
              <a:buFont typeface="Wingdings" panose="05000000000000000000" pitchFamily="2" charset="2"/>
              <a:buChar char="Ø"/>
            </a:pPr>
            <a:r>
              <a:rPr lang="en-US" sz="1800" dirty="0">
                <a:latin typeface="Arial" panose="020B0604020202020204" pitchFamily="34" charset="0"/>
                <a:cs typeface="Arial" panose="020B0604020202020204" pitchFamily="34" charset="0"/>
              </a:rPr>
              <a:t>Helpful resources</a:t>
            </a:r>
          </a:p>
          <a:p>
            <a:pPr marL="285750" indent="-285750">
              <a:lnSpc>
                <a:spcPct val="150000"/>
              </a:lnSpc>
              <a:buClr>
                <a:srgbClr val="00B0F0"/>
              </a:buClr>
              <a:buSzPct val="75000"/>
            </a:pPr>
            <a:endParaRPr lang="en-US" sz="1600" dirty="0">
              <a:latin typeface="Arial" panose="020B0604020202020204" pitchFamily="34" charset="0"/>
              <a:cs typeface="Arial" panose="020B0604020202020204" pitchFamily="34" charset="0"/>
            </a:endParaRPr>
          </a:p>
          <a:p>
            <a:pPr marL="285750" indent="-285750">
              <a:lnSpc>
                <a:spcPct val="150000"/>
              </a:lnSpc>
              <a:buClr>
                <a:srgbClr val="00B0F0"/>
              </a:buClr>
              <a:buSzPct val="7500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a:lnSpc>
                <a:spcPct val="150000"/>
              </a:lnSpc>
              <a:buClr>
                <a:srgbClr val="00B0F0"/>
              </a:buClr>
              <a:buSzPct val="75000"/>
            </a:pPr>
            <a:endParaRPr lang="en-US" sz="1600" dirty="0">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3AFA4240-810F-4603-97E6-22A8B6AAC523}"/>
              </a:ext>
            </a:extLst>
          </p:cNvPr>
          <p:cNvSpPr/>
          <p:nvPr/>
        </p:nvSpPr>
        <p:spPr>
          <a:xfrm>
            <a:off x="628650" y="5464380"/>
            <a:ext cx="7690145" cy="630942"/>
          </a:xfrm>
          <a:prstGeom prst="rect">
            <a:avLst/>
          </a:prstGeom>
        </p:spPr>
        <p:txBody>
          <a:bodyPr wrap="square">
            <a:spAutoFit/>
          </a:bodyPr>
          <a:lstStyle/>
          <a:p>
            <a:pPr marR="45720" algn="just" fontAlgn="base">
              <a:lnSpc>
                <a:spcPts val="1405"/>
              </a:lnSpc>
            </a:pPr>
            <a:r>
              <a:rPr lang="en-US" sz="1200" i="1" dirty="0">
                <a:solidFill>
                  <a:srgbClr val="000000"/>
                </a:solidFill>
                <a:latin typeface="Arial" panose="020B0604020202020204" pitchFamily="34" charset="0"/>
                <a:ea typeface="Calibri" panose="020F0502020204030204" pitchFamily="34" charset="0"/>
                <a:cs typeface="Arial" panose="020B0604020202020204" pitchFamily="34" charset="0"/>
              </a:rPr>
              <a:t>Eligibility and benefits are governed by the terms of the Valero Energy Corporation Retiree Benefits Plan and/or the applicable insurance contracts/policies as the case may be. Valero reserves the right to amend or modify the retiree benefits plan, in whole or in part, from time to time.</a:t>
            </a:r>
            <a:endParaRPr lang="en-US" sz="1200" dirty="0">
              <a:latin typeface="Arial" panose="020B0604020202020204" pitchFamily="34" charset="0"/>
              <a:ea typeface="PMingLiU" panose="02020500000000000000" pitchFamily="18" charset="-120"/>
              <a:cs typeface="Arial" panose="020B0604020202020204" pitchFamily="34" charset="0"/>
            </a:endParaRPr>
          </a:p>
        </p:txBody>
      </p:sp>
      <p:pic>
        <p:nvPicPr>
          <p:cNvPr id="43" name="Audio 42">
            <a:hlinkClick r:id="" action="ppaction://media"/>
            <a:extLst>
              <a:ext uri="{FF2B5EF4-FFF2-40B4-BE49-F238E27FC236}">
                <a16:creationId xmlns:a16="http://schemas.microsoft.com/office/drawing/2014/main" id="{9E862A8E-8171-BD4C-338E-C8146FD4731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1" t="-245891" r="-245891" b="-245891"/>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764064459"/>
      </p:ext>
    </p:extLst>
  </p:cSld>
  <p:clrMapOvr>
    <a:masterClrMapping/>
  </p:clrMapOvr>
  <mc:AlternateContent xmlns:mc="http://schemas.openxmlformats.org/markup-compatibility/2006">
    <mc:Choice xmlns:p14="http://schemas.microsoft.com/office/powerpoint/2010/main" Requires="p14">
      <p:transition spd="slow" p14:dur="2000" advTm="42822"/>
    </mc:Choice>
    <mc:Fallback>
      <p:transition spd="slow" advTm="428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AC4D5-87BD-4F6E-81FD-A0A453E3BEAF}"/>
              </a:ext>
            </a:extLst>
          </p:cNvPr>
          <p:cNvSpPr>
            <a:spLocks noGrp="1"/>
          </p:cNvSpPr>
          <p:nvPr>
            <p:ph type="title"/>
          </p:nvPr>
        </p:nvSpPr>
        <p:spPr>
          <a:xfrm>
            <a:off x="628650" y="361299"/>
            <a:ext cx="7886700" cy="1132066"/>
          </a:xfrm>
        </p:spPr>
        <p:txBody>
          <a:bodyPr/>
          <a:lstStyle/>
          <a:p>
            <a:pPr algn="ctr"/>
            <a:r>
              <a:rPr lang="en-US" sz="3200" b="1" dirty="0">
                <a:solidFill>
                  <a:schemeClr val="tx2">
                    <a:lumMod val="50000"/>
                  </a:schemeClr>
                </a:solidFill>
                <a:latin typeface="Arial" panose="020B0604020202020204" pitchFamily="34" charset="0"/>
                <a:cs typeface="Arial" panose="020B0604020202020204" pitchFamily="34" charset="0"/>
              </a:rPr>
              <a:t>Non-Medicare Plan Updates for 2027</a:t>
            </a:r>
          </a:p>
        </p:txBody>
      </p:sp>
      <p:sp>
        <p:nvSpPr>
          <p:cNvPr id="3" name="Content Placeholder 2">
            <a:extLst>
              <a:ext uri="{FF2B5EF4-FFF2-40B4-BE49-F238E27FC236}">
                <a16:creationId xmlns:a16="http://schemas.microsoft.com/office/drawing/2014/main" id="{73A5214B-44D1-4F17-835F-BAB28D5D3BEF}"/>
              </a:ext>
            </a:extLst>
          </p:cNvPr>
          <p:cNvSpPr>
            <a:spLocks noGrp="1"/>
          </p:cNvSpPr>
          <p:nvPr>
            <p:ph idx="1"/>
          </p:nvPr>
        </p:nvSpPr>
        <p:spPr>
          <a:xfrm>
            <a:off x="-105103" y="2003589"/>
            <a:ext cx="7935402" cy="4854411"/>
          </a:xfrm>
        </p:spPr>
        <p:txBody>
          <a:bodyPr>
            <a:normAutofit/>
          </a:bodyPr>
          <a:lstStyle/>
          <a:p>
            <a:pPr marL="914400" lvl="2" indent="0">
              <a:lnSpc>
                <a:spcPct val="150000"/>
              </a:lnSpc>
              <a:buClr>
                <a:srgbClr val="00B0F0"/>
              </a:buClr>
              <a:buSzPct val="75000"/>
              <a:buNone/>
            </a:pPr>
            <a:endParaRPr lang="en-US" sz="1400" dirty="0">
              <a:latin typeface="Arial" panose="020B0604020202020204" pitchFamily="34" charset="0"/>
              <a:cs typeface="Arial" panose="020B0604020202020204" pitchFamily="34" charset="0"/>
            </a:endParaRPr>
          </a:p>
          <a:p>
            <a:pPr marL="285750" indent="-285750">
              <a:lnSpc>
                <a:spcPct val="150000"/>
              </a:lnSpc>
              <a:buClr>
                <a:srgbClr val="00B0F0"/>
              </a:buClr>
              <a:buSzPct val="75000"/>
            </a:pPr>
            <a:endParaRPr lang="en-US" sz="1600" dirty="0">
              <a:latin typeface="Arial" panose="020B0604020202020204" pitchFamily="34" charset="0"/>
              <a:cs typeface="Arial" panose="020B0604020202020204" pitchFamily="34" charset="0"/>
            </a:endParaRPr>
          </a:p>
          <a:p>
            <a:pPr marL="285750" indent="-285750">
              <a:lnSpc>
                <a:spcPct val="150000"/>
              </a:lnSpc>
              <a:buClr>
                <a:srgbClr val="00B0F0"/>
              </a:buClr>
              <a:buSzPct val="7500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a:lnSpc>
                <a:spcPct val="150000"/>
              </a:lnSpc>
              <a:buClr>
                <a:srgbClr val="00B0F0"/>
              </a:buClr>
              <a:buSzPct val="75000"/>
            </a:pPr>
            <a:endParaRPr lang="en-US" sz="16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8D6A28D7-06D1-417B-A360-278B33750F0A}"/>
              </a:ext>
            </a:extLst>
          </p:cNvPr>
          <p:cNvSpPr txBox="1"/>
          <p:nvPr/>
        </p:nvSpPr>
        <p:spPr>
          <a:xfrm>
            <a:off x="711951" y="1366945"/>
            <a:ext cx="7803399"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Copayments for GLP-1 medications prescribed for weight management, excluding diabetes treatment, for the 2027 plan year are as follows: </a:t>
            </a:r>
          </a:p>
        </p:txBody>
      </p:sp>
      <p:pic>
        <p:nvPicPr>
          <p:cNvPr id="8" name="Picture 7">
            <a:extLst>
              <a:ext uri="{FF2B5EF4-FFF2-40B4-BE49-F238E27FC236}">
                <a16:creationId xmlns:a16="http://schemas.microsoft.com/office/drawing/2014/main" id="{39D48D0D-5E19-270E-982E-B37131D7DA98}"/>
              </a:ext>
            </a:extLst>
          </p:cNvPr>
          <p:cNvPicPr>
            <a:picLocks noChangeAspect="1"/>
          </p:cNvPicPr>
          <p:nvPr/>
        </p:nvPicPr>
        <p:blipFill>
          <a:blip r:embed="rId5"/>
          <a:stretch>
            <a:fillRect/>
          </a:stretch>
        </p:blipFill>
        <p:spPr>
          <a:xfrm>
            <a:off x="774668" y="2226633"/>
            <a:ext cx="7594663" cy="2404734"/>
          </a:xfrm>
          <a:prstGeom prst="rect">
            <a:avLst/>
          </a:prstGeom>
        </p:spPr>
      </p:pic>
      <p:sp>
        <p:nvSpPr>
          <p:cNvPr id="10" name="TextBox 9">
            <a:extLst>
              <a:ext uri="{FF2B5EF4-FFF2-40B4-BE49-F238E27FC236}">
                <a16:creationId xmlns:a16="http://schemas.microsoft.com/office/drawing/2014/main" id="{425582C0-44AF-3818-8D4B-3325620D261E}"/>
              </a:ext>
            </a:extLst>
          </p:cNvPr>
          <p:cNvSpPr txBox="1"/>
          <p:nvPr/>
        </p:nvSpPr>
        <p:spPr>
          <a:xfrm>
            <a:off x="774668" y="4844725"/>
            <a:ext cx="7594663" cy="646331"/>
          </a:xfrm>
          <a:prstGeom prst="rect">
            <a:avLst/>
          </a:prstGeom>
          <a:noFill/>
        </p:spPr>
        <p:txBody>
          <a:bodyPr wrap="square" rtlCol="0">
            <a:spAutoFit/>
          </a:bodyPr>
          <a:lstStyle/>
          <a:p>
            <a:pPr marL="285750" indent="-285750">
              <a:buFont typeface="Wingdings" panose="05000000000000000000" pitchFamily="2" charset="2"/>
              <a:buChar char="Ø"/>
            </a:pPr>
            <a:r>
              <a:rPr lang="en-US" dirty="0">
                <a:latin typeface="Arial" panose="020B0604020202020204" pitchFamily="34" charset="0"/>
                <a:cs typeface="Arial" panose="020B0604020202020204" pitchFamily="34" charset="0"/>
              </a:rPr>
              <a:t>Kaia Health – Digital Health, Pain Management Solution will be transitioning to Sword Health effective January 1, 2027</a:t>
            </a:r>
          </a:p>
        </p:txBody>
      </p:sp>
      <p:pic>
        <p:nvPicPr>
          <p:cNvPr id="43" name="Audio 42">
            <a:hlinkClick r:id="" action="ppaction://media"/>
            <a:extLst>
              <a:ext uri="{FF2B5EF4-FFF2-40B4-BE49-F238E27FC236}">
                <a16:creationId xmlns:a16="http://schemas.microsoft.com/office/drawing/2014/main" id="{B50360ED-7AD5-9054-C294-8DD47BA5DB97}"/>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45891" t="-245891" r="-245891" b="-245891"/>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224448314"/>
      </p:ext>
    </p:extLst>
  </p:cSld>
  <p:clrMapOvr>
    <a:masterClrMapping/>
  </p:clrMapOvr>
  <mc:AlternateContent xmlns:mc="http://schemas.openxmlformats.org/markup-compatibility/2006">
    <mc:Choice xmlns:p14="http://schemas.microsoft.com/office/powerpoint/2010/main" Requires="p14">
      <p:transition spd="slow" p14:dur="2000" advTm="32879"/>
    </mc:Choice>
    <mc:Fallback>
      <p:transition spd="slow" advTm="328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AC4D5-87BD-4F6E-81FD-A0A453E3BEAF}"/>
              </a:ext>
            </a:extLst>
          </p:cNvPr>
          <p:cNvSpPr>
            <a:spLocks noGrp="1"/>
          </p:cNvSpPr>
          <p:nvPr>
            <p:ph type="title"/>
          </p:nvPr>
        </p:nvSpPr>
        <p:spPr>
          <a:xfrm>
            <a:off x="173620" y="33682"/>
            <a:ext cx="8970380" cy="1325563"/>
          </a:xfrm>
        </p:spPr>
        <p:txBody>
          <a:bodyPr/>
          <a:lstStyle/>
          <a:p>
            <a:pPr algn="ctr"/>
            <a:r>
              <a:rPr lang="en-US" sz="3200" b="1" dirty="0">
                <a:solidFill>
                  <a:schemeClr val="tx2">
                    <a:lumMod val="50000"/>
                  </a:schemeClr>
                </a:solidFill>
                <a:latin typeface="Arial" panose="020B0604020202020204" pitchFamily="34" charset="0"/>
                <a:cs typeface="Arial" panose="020B0604020202020204" pitchFamily="34" charset="0"/>
              </a:rPr>
              <a:t>GLP-1 Medications for Weight Management</a:t>
            </a:r>
          </a:p>
        </p:txBody>
      </p:sp>
      <p:sp>
        <p:nvSpPr>
          <p:cNvPr id="5" name="TextBox 4">
            <a:extLst>
              <a:ext uri="{FF2B5EF4-FFF2-40B4-BE49-F238E27FC236}">
                <a16:creationId xmlns:a16="http://schemas.microsoft.com/office/drawing/2014/main" id="{3C327029-32E7-429F-BD49-4D745D5BB677}"/>
              </a:ext>
            </a:extLst>
          </p:cNvPr>
          <p:cNvSpPr txBox="1"/>
          <p:nvPr/>
        </p:nvSpPr>
        <p:spPr>
          <a:xfrm>
            <a:off x="903890" y="1041415"/>
            <a:ext cx="7611460" cy="2585323"/>
          </a:xfrm>
          <a:prstGeom prst="rect">
            <a:avLst/>
          </a:prstGeom>
          <a:noFill/>
        </p:spPr>
        <p:txBody>
          <a:bodyPr wrap="square" rtlCol="0">
            <a:spAutoFit/>
          </a:bodyPr>
          <a:lstStyle/>
          <a:p>
            <a:pPr marL="742950" lvl="1" indent="-285750">
              <a:buFont typeface="Arial" panose="020B0604020202020204" pitchFamily="34" charset="0"/>
              <a:buChar char="•"/>
            </a:pPr>
            <a:endParaRPr lang="en-US" dirty="0"/>
          </a:p>
          <a:p>
            <a:pPr lvl="1"/>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9CB3A754-3C48-324B-7056-F372604737AD}"/>
              </a:ext>
            </a:extLst>
          </p:cNvPr>
          <p:cNvSpPr txBox="1"/>
          <p:nvPr/>
        </p:nvSpPr>
        <p:spPr>
          <a:xfrm>
            <a:off x="628650" y="1148775"/>
            <a:ext cx="7977468" cy="3749553"/>
          </a:xfrm>
          <a:prstGeom prst="rect">
            <a:avLst/>
          </a:prstGeom>
          <a:noFill/>
        </p:spPr>
        <p:txBody>
          <a:bodyPr wrap="square">
            <a:spAutoFit/>
          </a:bodyPr>
          <a:lstStyle/>
          <a:p>
            <a:pPr>
              <a:lnSpc>
                <a:spcPct val="107000"/>
              </a:lnSpc>
              <a:spcAft>
                <a:spcPts val="800"/>
              </a:spcAft>
            </a:pPr>
            <a:r>
              <a:rPr lang="en-US" dirty="0">
                <a:solidFill>
                  <a:srgbClr val="000000"/>
                </a:solidFill>
                <a:effectLst/>
                <a:ea typeface="Calibri" panose="020F0502020204030204" pitchFamily="34" charset="0"/>
              </a:rPr>
              <a:t>Non-Medicare medical plan participants who are prescribed GLP-1 weight management medications must actively participate in the Omada Health program </a:t>
            </a:r>
            <a:endParaRPr lang="en-US" kern="100" dirty="0">
              <a:effectLst/>
              <a:ea typeface="Aptos" panose="020B0004020202020204" pitchFamily="34" charset="0"/>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Ø"/>
            </a:pPr>
            <a:r>
              <a:rPr lang="en-US" kern="100" dirty="0">
                <a:effectLst/>
                <a:ea typeface="Aptos" panose="020B0004020202020204" pitchFamily="34" charset="0"/>
                <a:cs typeface="Times New Roman" panose="02020603050405020304" pitchFamily="18" charset="0"/>
              </a:rPr>
              <a:t> Omada Health is an online lifestyle modification program providing access to experts in weight loss and obesity management at no cost to participants</a:t>
            </a:r>
          </a:p>
          <a:p>
            <a:pPr marL="800100" lvl="1" indent="-342900">
              <a:lnSpc>
                <a:spcPct val="107000"/>
              </a:lnSpc>
              <a:spcAft>
                <a:spcPts val="800"/>
              </a:spcAft>
              <a:buFont typeface="Wingdings" panose="05000000000000000000" pitchFamily="2" charset="2"/>
              <a:buChar char="Ø"/>
            </a:pPr>
            <a:r>
              <a:rPr lang="en-US" kern="100" dirty="0">
                <a:effectLst/>
                <a:ea typeface="Aptos" panose="020B0004020202020204" pitchFamily="34" charset="0"/>
                <a:cs typeface="Times New Roman" panose="02020603050405020304" pitchFamily="18" charset="0"/>
              </a:rPr>
              <a:t> To maintain coverage for the prescribed GLP-1 weight loss medication, participants must enroll in and actively participate in the program</a:t>
            </a:r>
          </a:p>
          <a:p>
            <a:pPr marL="800100" lvl="1" indent="-342900">
              <a:lnSpc>
                <a:spcPct val="107000"/>
              </a:lnSpc>
              <a:spcAft>
                <a:spcPts val="800"/>
              </a:spcAft>
              <a:buFont typeface="Wingdings" panose="05000000000000000000" pitchFamily="2" charset="2"/>
              <a:buChar char="Ø"/>
            </a:pPr>
            <a:r>
              <a:rPr lang="en-US" kern="100" dirty="0">
                <a:ea typeface="Aptos" panose="020B0004020202020204" pitchFamily="34" charset="0"/>
                <a:cs typeface="Times New Roman" panose="02020603050405020304" pitchFamily="18" charset="0"/>
              </a:rPr>
              <a:t>Active participation is defined as four weigh-ins using the smart scale provided by Omada Health and four app engagements per month</a:t>
            </a:r>
          </a:p>
          <a:p>
            <a:pPr marL="800100" lvl="1" indent="-342900">
              <a:lnSpc>
                <a:spcPct val="107000"/>
              </a:lnSpc>
              <a:spcAft>
                <a:spcPts val="800"/>
              </a:spcAft>
              <a:buFont typeface="Wingdings" panose="05000000000000000000" pitchFamily="2" charset="2"/>
              <a:buChar char="Ø"/>
            </a:pPr>
            <a:r>
              <a:rPr lang="en-US" kern="100" dirty="0">
                <a:effectLst/>
                <a:ea typeface="Aptos" panose="020B0004020202020204" pitchFamily="34" charset="0"/>
                <a:cs typeface="Times New Roman" panose="02020603050405020304" pitchFamily="18" charset="0"/>
              </a:rPr>
              <a:t>These requirements are in addition to the standard prescription prior authorization requirement</a:t>
            </a:r>
          </a:p>
        </p:txBody>
      </p:sp>
      <p:pic>
        <p:nvPicPr>
          <p:cNvPr id="18" name="Audio 17">
            <a:hlinkClick r:id="" action="ppaction://media"/>
            <a:extLst>
              <a:ext uri="{FF2B5EF4-FFF2-40B4-BE49-F238E27FC236}">
                <a16:creationId xmlns:a16="http://schemas.microsoft.com/office/drawing/2014/main" id="{5C25EF54-D607-525E-FE69-A6C80850D0D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1" t="-245891" r="-245891" b="-245891"/>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2525917057"/>
      </p:ext>
    </p:extLst>
  </p:cSld>
  <p:clrMapOvr>
    <a:masterClrMapping/>
  </p:clrMapOvr>
  <mc:AlternateContent xmlns:mc="http://schemas.openxmlformats.org/markup-compatibility/2006">
    <mc:Choice xmlns:p14="http://schemas.microsoft.com/office/powerpoint/2010/main" Requires="p14">
      <p:transition spd="slow" p14:dur="2000" advTm="58408"/>
    </mc:Choice>
    <mc:Fallback>
      <p:transition spd="slow" advTm="584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AC4D5-87BD-4F6E-81FD-A0A453E3BEAF}"/>
              </a:ext>
            </a:extLst>
          </p:cNvPr>
          <p:cNvSpPr>
            <a:spLocks noGrp="1"/>
          </p:cNvSpPr>
          <p:nvPr>
            <p:ph type="title"/>
          </p:nvPr>
        </p:nvSpPr>
        <p:spPr>
          <a:xfrm>
            <a:off x="628650" y="33682"/>
            <a:ext cx="7886700" cy="1325563"/>
          </a:xfrm>
        </p:spPr>
        <p:txBody>
          <a:bodyPr/>
          <a:lstStyle/>
          <a:p>
            <a:pPr algn="ctr"/>
            <a:r>
              <a:rPr lang="en-US" sz="3200" b="1" dirty="0">
                <a:solidFill>
                  <a:schemeClr val="tx2">
                    <a:lumMod val="50000"/>
                  </a:schemeClr>
                </a:solidFill>
                <a:latin typeface="Arial" panose="020B0604020202020204" pitchFamily="34" charset="0"/>
                <a:cs typeface="Arial" panose="020B0604020202020204" pitchFamily="34" charset="0"/>
              </a:rPr>
              <a:t>Medicare Plan Updates for 2027</a:t>
            </a:r>
          </a:p>
        </p:txBody>
      </p:sp>
      <p:sp>
        <p:nvSpPr>
          <p:cNvPr id="5" name="TextBox 4">
            <a:extLst>
              <a:ext uri="{FF2B5EF4-FFF2-40B4-BE49-F238E27FC236}">
                <a16:creationId xmlns:a16="http://schemas.microsoft.com/office/drawing/2014/main" id="{3C327029-32E7-429F-BD49-4D745D5BB677}"/>
              </a:ext>
            </a:extLst>
          </p:cNvPr>
          <p:cNvSpPr txBox="1"/>
          <p:nvPr/>
        </p:nvSpPr>
        <p:spPr>
          <a:xfrm>
            <a:off x="903890" y="1041415"/>
            <a:ext cx="7611460" cy="4801314"/>
          </a:xfrm>
          <a:prstGeom prst="rect">
            <a:avLst/>
          </a:prstGeom>
          <a:noFill/>
        </p:spPr>
        <p:txBody>
          <a:bodyPr wrap="square" rtlCol="0">
            <a:spAutoFit/>
          </a:bodyPr>
          <a:lstStyle/>
          <a:p>
            <a:r>
              <a:rPr lang="en-US" dirty="0"/>
              <a:t>Your medical coverage will be updated to include any plan changes mandated by Medicare.</a:t>
            </a:r>
          </a:p>
          <a:p>
            <a:pPr marL="285750" indent="-285750">
              <a:buFont typeface="Wingdings" panose="05000000000000000000" pitchFamily="2" charset="2"/>
              <a:buChar char="Ø"/>
            </a:pPr>
            <a:endParaRPr lang="en-US" dirty="0"/>
          </a:p>
          <a:p>
            <a:pPr marL="742950" lvl="1" indent="-285750">
              <a:buFont typeface="Wingdings" panose="05000000000000000000" pitchFamily="2" charset="2"/>
              <a:buChar char="Ø"/>
            </a:pPr>
            <a:r>
              <a:rPr lang="en-US" dirty="0"/>
              <a:t>This includes an increase of the out-of-pocket maximum for your Prescription Drug Coverage from $2,100 in 2026 to $2,400 in 2027</a:t>
            </a:r>
          </a:p>
          <a:p>
            <a:pPr lvl="1"/>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p:txBody>
      </p:sp>
      <p:pic>
        <p:nvPicPr>
          <p:cNvPr id="14" name="Audio 13">
            <a:hlinkClick r:id="" action="ppaction://media"/>
            <a:extLst>
              <a:ext uri="{FF2B5EF4-FFF2-40B4-BE49-F238E27FC236}">
                <a16:creationId xmlns:a16="http://schemas.microsoft.com/office/drawing/2014/main" id="{47BFDF24-3A1F-9F44-F415-BEDB1604194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1" t="-245891" r="-245891" b="-245891"/>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2281329905"/>
      </p:ext>
    </p:extLst>
  </p:cSld>
  <p:clrMapOvr>
    <a:masterClrMapping/>
  </p:clrMapOvr>
  <mc:AlternateContent xmlns:mc="http://schemas.openxmlformats.org/markup-compatibility/2006">
    <mc:Choice xmlns:p14="http://schemas.microsoft.com/office/powerpoint/2010/main" Requires="p14">
      <p:transition spd="slow" p14:dur="2000" advTm="25850"/>
    </mc:Choice>
    <mc:Fallback>
      <p:transition spd="slow" advTm="25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AC4D5-87BD-4F6E-81FD-A0A453E3BEAF}"/>
              </a:ext>
            </a:extLst>
          </p:cNvPr>
          <p:cNvSpPr>
            <a:spLocks noGrp="1"/>
          </p:cNvSpPr>
          <p:nvPr>
            <p:ph type="title"/>
          </p:nvPr>
        </p:nvSpPr>
        <p:spPr/>
        <p:txBody>
          <a:bodyPr>
            <a:normAutofit/>
          </a:bodyPr>
          <a:lstStyle/>
          <a:p>
            <a:pPr algn="ctr"/>
            <a:r>
              <a:rPr lang="en-US" sz="3600" b="1" dirty="0">
                <a:solidFill>
                  <a:schemeClr val="tx2">
                    <a:lumMod val="50000"/>
                  </a:schemeClr>
                </a:solidFill>
                <a:latin typeface="Arial" panose="020B0604020202020204" pitchFamily="34" charset="0"/>
                <a:cs typeface="Arial" panose="020B0604020202020204" pitchFamily="34" charset="0"/>
              </a:rPr>
              <a:t>Retiree Health Care Administration</a:t>
            </a:r>
          </a:p>
        </p:txBody>
      </p:sp>
      <p:sp>
        <p:nvSpPr>
          <p:cNvPr id="3" name="Content Placeholder 2">
            <a:extLst>
              <a:ext uri="{FF2B5EF4-FFF2-40B4-BE49-F238E27FC236}">
                <a16:creationId xmlns:a16="http://schemas.microsoft.com/office/drawing/2014/main" id="{73A5214B-44D1-4F17-835F-BAB28D5D3BEF}"/>
              </a:ext>
            </a:extLst>
          </p:cNvPr>
          <p:cNvSpPr>
            <a:spLocks noGrp="1"/>
          </p:cNvSpPr>
          <p:nvPr>
            <p:ph idx="1"/>
          </p:nvPr>
        </p:nvSpPr>
        <p:spPr>
          <a:xfrm>
            <a:off x="512860" y="1715769"/>
            <a:ext cx="8229600" cy="5499164"/>
          </a:xfrm>
        </p:spPr>
        <p:txBody>
          <a:bodyPr>
            <a:normAutofit/>
          </a:bodyPr>
          <a:lstStyle/>
          <a:p>
            <a:pPr marL="0" indent="0">
              <a:lnSpc>
                <a:spcPct val="100000"/>
              </a:lnSpc>
              <a:buClr>
                <a:srgbClr val="00B0F0"/>
              </a:buClr>
              <a:buSzPct val="75000"/>
              <a:buNone/>
            </a:pPr>
            <a:r>
              <a:rPr lang="en-US" sz="1600" b="1" dirty="0">
                <a:latin typeface="Arial" panose="020B0604020202020204" pitchFamily="34" charset="0"/>
                <a:cs typeface="Arial" panose="020B0604020202020204" pitchFamily="34" charset="0"/>
              </a:rPr>
              <a:t>Valero partners with Amwins Group Benefits (Amwins) to administer the Valero Retiree Benefits Plan. </a:t>
            </a:r>
          </a:p>
          <a:p>
            <a:pPr marL="0" indent="0">
              <a:lnSpc>
                <a:spcPct val="100000"/>
              </a:lnSpc>
              <a:buClr>
                <a:srgbClr val="00B0F0"/>
              </a:buClr>
              <a:buSzPct val="75000"/>
              <a:buNone/>
            </a:pPr>
            <a:r>
              <a:rPr lang="en-US" sz="1600" b="1" dirty="0">
                <a:latin typeface="Arial" panose="020B0604020202020204" pitchFamily="34" charset="0"/>
                <a:cs typeface="Arial" panose="020B0604020202020204" pitchFamily="34" charset="0"/>
              </a:rPr>
              <a:t>Amwins provides day-to-day program support as follows:              	</a:t>
            </a:r>
            <a:endParaRPr lang="en-US" sz="1600" dirty="0">
              <a:latin typeface="Arial" panose="020B0604020202020204" pitchFamily="34" charset="0"/>
              <a:cs typeface="Arial" panose="020B0604020202020204" pitchFamily="34" charset="0"/>
            </a:endParaRP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Retiree health care enrollment, with representatives available to help retirees: </a:t>
            </a:r>
          </a:p>
          <a:p>
            <a:pPr lvl="2">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Compare available plans</a:t>
            </a:r>
          </a:p>
          <a:p>
            <a:pPr lvl="2">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Evaluate coverage options </a:t>
            </a:r>
          </a:p>
          <a:p>
            <a:pPr lvl="2">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Make informed enrollment decision</a:t>
            </a:r>
            <a:r>
              <a:rPr lang="en-US" sz="1400" dirty="0">
                <a:latin typeface="Arial" panose="020B0604020202020204" pitchFamily="34" charset="0"/>
                <a:cs typeface="Arial" panose="020B0604020202020204" pitchFamily="34" charset="0"/>
              </a:rPr>
              <a:t>s</a:t>
            </a: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Monthly retiree billing administration </a:t>
            </a:r>
            <a:r>
              <a:rPr lang="en-US" sz="1400" dirty="0">
                <a:latin typeface="Arial" panose="020B0604020202020204" pitchFamily="34" charset="0"/>
                <a:cs typeface="Arial" panose="020B0604020202020204" pitchFamily="34" charset="0"/>
              </a:rPr>
              <a:t>(typically through Automated Clearing House (ACH))</a:t>
            </a: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Retiree health care related communications and annual notices</a:t>
            </a:r>
          </a:p>
          <a:p>
            <a:pPr marL="285750" indent="-285750">
              <a:lnSpc>
                <a:spcPct val="100000"/>
              </a:lnSpc>
              <a:buClr>
                <a:srgbClr val="00B0F0"/>
              </a:buClr>
              <a:buSzPct val="75000"/>
            </a:pPr>
            <a:endParaRPr lang="en-US" sz="1400" dirty="0">
              <a:latin typeface="Arial" panose="020B0604020202020204" pitchFamily="34" charset="0"/>
              <a:cs typeface="Arial" panose="020B0604020202020204" pitchFamily="34" charset="0"/>
            </a:endParaRPr>
          </a:p>
          <a:p>
            <a:pPr marL="742950" lvl="1" indent="-285750">
              <a:lnSpc>
                <a:spcPct val="100000"/>
              </a:lnSpc>
              <a:buClr>
                <a:srgbClr val="00B0F0"/>
              </a:buClr>
              <a:buSzPct val="75000"/>
            </a:pPr>
            <a:endParaRPr lang="en-US" sz="1400" dirty="0">
              <a:latin typeface="Arial" panose="020B0604020202020204" pitchFamily="34" charset="0"/>
              <a:cs typeface="Arial" panose="020B0604020202020204" pitchFamily="34" charset="0"/>
            </a:endParaRPr>
          </a:p>
          <a:p>
            <a:pPr>
              <a:lnSpc>
                <a:spcPct val="100000"/>
              </a:lnSpc>
              <a:buClr>
                <a:srgbClr val="00B0F0"/>
              </a:buClr>
              <a:buSzPct val="75000"/>
            </a:pPr>
            <a:endParaRPr lang="en-US" sz="1600" dirty="0">
              <a:latin typeface="Arial" panose="020B0604020202020204" pitchFamily="34" charset="0"/>
              <a:cs typeface="Arial" panose="020B0604020202020204" pitchFamily="34" charset="0"/>
            </a:endParaRPr>
          </a:p>
          <a:p>
            <a:pPr marL="285750" indent="-285750">
              <a:lnSpc>
                <a:spcPct val="100000"/>
              </a:lnSpc>
              <a:buClr>
                <a:srgbClr val="00B0F0"/>
              </a:buClr>
              <a:buSzPct val="75000"/>
            </a:pPr>
            <a:endParaRPr lang="en-US" sz="1600" dirty="0">
              <a:latin typeface="Arial" panose="020B0604020202020204" pitchFamily="34" charset="0"/>
              <a:cs typeface="Arial" panose="020B0604020202020204" pitchFamily="34" charset="0"/>
            </a:endParaRPr>
          </a:p>
          <a:p>
            <a:pPr marL="742950" lvl="1" indent="-285750">
              <a:lnSpc>
                <a:spcPct val="100000"/>
              </a:lnSpc>
              <a:buClr>
                <a:srgbClr val="00B0F0"/>
              </a:buClr>
              <a:buSzPct val="75000"/>
            </a:pPr>
            <a:endParaRPr lang="en-US" sz="1400" dirty="0">
              <a:latin typeface="Arial" panose="020B0604020202020204" pitchFamily="34" charset="0"/>
              <a:cs typeface="Arial" panose="020B0604020202020204" pitchFamily="34" charset="0"/>
            </a:endParaRPr>
          </a:p>
          <a:p>
            <a:pPr>
              <a:lnSpc>
                <a:spcPct val="100000"/>
              </a:lnSpc>
              <a:buClr>
                <a:srgbClr val="00B0F0"/>
              </a:buClr>
              <a:buSzPct val="75000"/>
            </a:pPr>
            <a:endParaRPr lang="en-US" sz="1600" dirty="0">
              <a:latin typeface="Arial" panose="020B0604020202020204" pitchFamily="34" charset="0"/>
              <a:cs typeface="Arial" panose="020B0604020202020204" pitchFamily="34" charset="0"/>
            </a:endParaRPr>
          </a:p>
          <a:p>
            <a:pPr marL="285750" indent="-285750">
              <a:lnSpc>
                <a:spcPct val="100000"/>
              </a:lnSpc>
              <a:buClr>
                <a:srgbClr val="00B0F0"/>
              </a:buClr>
              <a:buSzPct val="75000"/>
            </a:pPr>
            <a:endParaRPr lang="en-US" sz="1600" dirty="0">
              <a:latin typeface="Arial" panose="020B0604020202020204" pitchFamily="34" charset="0"/>
              <a:cs typeface="Arial" panose="020B0604020202020204" pitchFamily="34" charset="0"/>
            </a:endParaRPr>
          </a:p>
          <a:p>
            <a:pPr marL="457200" indent="-457200">
              <a:buFont typeface="+mj-lt"/>
              <a:buAutoNum type="arabicPeriod"/>
            </a:pPr>
            <a:endParaRPr lang="en-US" sz="1600" dirty="0">
              <a:latin typeface="Arial" panose="020B0604020202020204" pitchFamily="34" charset="0"/>
              <a:cs typeface="Arial" panose="020B0604020202020204" pitchFamily="34" charset="0"/>
            </a:endParaRPr>
          </a:p>
        </p:txBody>
      </p:sp>
      <p:pic>
        <p:nvPicPr>
          <p:cNvPr id="15" name="Audio 14">
            <a:hlinkClick r:id="" action="ppaction://media"/>
            <a:extLst>
              <a:ext uri="{FF2B5EF4-FFF2-40B4-BE49-F238E27FC236}">
                <a16:creationId xmlns:a16="http://schemas.microsoft.com/office/drawing/2014/main" id="{1BA3D682-4031-C780-6682-9071E6B915E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698113570"/>
      </p:ext>
    </p:extLst>
  </p:cSld>
  <p:clrMapOvr>
    <a:masterClrMapping/>
  </p:clrMapOvr>
  <mc:AlternateContent xmlns:mc="http://schemas.openxmlformats.org/markup-compatibility/2006" xmlns:p14="http://schemas.microsoft.com/office/powerpoint/2010/main">
    <mc:Choice Requires="p14">
      <p:transition spd="slow" p14:dur="2000" advTm="40336"/>
    </mc:Choice>
    <mc:Fallback xmlns="">
      <p:transition spd="slow" advTm="403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AC4D5-87BD-4F6E-81FD-A0A453E3BEAF}"/>
              </a:ext>
            </a:extLst>
          </p:cNvPr>
          <p:cNvSpPr>
            <a:spLocks noGrp="1"/>
          </p:cNvSpPr>
          <p:nvPr>
            <p:ph type="title"/>
          </p:nvPr>
        </p:nvSpPr>
        <p:spPr/>
        <p:txBody>
          <a:bodyPr/>
          <a:lstStyle/>
          <a:p>
            <a:pPr algn="ctr"/>
            <a:r>
              <a:rPr lang="en-US" sz="3200" b="1" dirty="0">
                <a:solidFill>
                  <a:schemeClr val="tx2">
                    <a:lumMod val="50000"/>
                  </a:schemeClr>
                </a:solidFill>
                <a:latin typeface="Arial" panose="020B0604020202020204" pitchFamily="34" charset="0"/>
                <a:cs typeface="Arial" panose="020B0604020202020204" pitchFamily="34" charset="0"/>
              </a:rPr>
              <a:t>Retiree Health Care Administration</a:t>
            </a:r>
          </a:p>
        </p:txBody>
      </p:sp>
      <p:sp>
        <p:nvSpPr>
          <p:cNvPr id="3" name="Content Placeholder 2">
            <a:extLst>
              <a:ext uri="{FF2B5EF4-FFF2-40B4-BE49-F238E27FC236}">
                <a16:creationId xmlns:a16="http://schemas.microsoft.com/office/drawing/2014/main" id="{73A5214B-44D1-4F17-835F-BAB28D5D3BEF}"/>
              </a:ext>
            </a:extLst>
          </p:cNvPr>
          <p:cNvSpPr>
            <a:spLocks noGrp="1"/>
          </p:cNvSpPr>
          <p:nvPr>
            <p:ph idx="1"/>
          </p:nvPr>
        </p:nvSpPr>
        <p:spPr>
          <a:xfrm>
            <a:off x="457200" y="1378380"/>
            <a:ext cx="8229600" cy="5499164"/>
          </a:xfrm>
        </p:spPr>
        <p:txBody>
          <a:bodyPr>
            <a:normAutofit/>
          </a:bodyPr>
          <a:lstStyle/>
          <a:p>
            <a:pPr marL="0" indent="0">
              <a:lnSpc>
                <a:spcPct val="150000"/>
              </a:lnSpc>
              <a:buClr>
                <a:srgbClr val="00B0F0"/>
              </a:buClr>
              <a:buSzPct val="75000"/>
              <a:buNone/>
            </a:pPr>
            <a:r>
              <a:rPr lang="en-US" sz="1600" b="1" dirty="0">
                <a:latin typeface="Arial" panose="020B0604020202020204" pitchFamily="34" charset="0"/>
                <a:cs typeface="Arial" panose="020B0604020202020204" pitchFamily="34" charset="0"/>
              </a:rPr>
              <a:t>Amwins will provide enrollment kits and communications for the following reasons</a:t>
            </a:r>
            <a:r>
              <a:rPr lang="en-US" sz="1600" dirty="0">
                <a:latin typeface="Arial" panose="020B0604020202020204" pitchFamily="34" charset="0"/>
                <a:cs typeface="Arial" panose="020B0604020202020204" pitchFamily="34" charset="0"/>
              </a:rPr>
              <a:t>: </a:t>
            </a: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Initial retirement enrollment </a:t>
            </a: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Medicare eligibility due to age or disability</a:t>
            </a: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Qualified Change Events (QCEs), including marriage, divorce, death, etc. </a:t>
            </a: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Annual Open Enrollment </a:t>
            </a:r>
          </a:p>
          <a:p>
            <a:pPr>
              <a:lnSpc>
                <a:spcPct val="150000"/>
              </a:lnSpc>
              <a:buClr>
                <a:srgbClr val="00B0F0"/>
              </a:buClr>
              <a:buSzPct val="75000"/>
              <a:buFont typeface="Wingdings" panose="05000000000000000000" pitchFamily="2" charset="2"/>
              <a:buChar char="Ø"/>
            </a:pPr>
            <a:r>
              <a:rPr lang="en-US" sz="1600" b="1" dirty="0">
                <a:latin typeface="Arial" panose="020B0604020202020204" pitchFamily="34" charset="0"/>
                <a:cs typeface="Arial" panose="020B0604020202020204" pitchFamily="34" charset="0"/>
              </a:rPr>
              <a:t>The 2027 Open Enrollment Period: October 15, 2026 – November 5, 2026</a:t>
            </a:r>
            <a:endParaRPr lang="en-US" sz="1600" dirty="0">
              <a:latin typeface="Arial" panose="020B0604020202020204" pitchFamily="34" charset="0"/>
              <a:cs typeface="Arial" panose="020B0604020202020204" pitchFamily="34" charset="0"/>
            </a:endParaRP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Annual Open Enrollment is passive. If you do not wish to make changes, your benefits will automatically roll over</a:t>
            </a: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Be sure to review your renewal letter for any premium rate changes for the 2027 plan year</a:t>
            </a:r>
          </a:p>
          <a:p>
            <a:pPr marL="285750" indent="-285750">
              <a:lnSpc>
                <a:spcPct val="100000"/>
              </a:lnSpc>
              <a:buClr>
                <a:srgbClr val="00B0F0"/>
              </a:buClr>
              <a:buSzPct val="75000"/>
            </a:pPr>
            <a:endParaRPr lang="en-US" sz="1600" dirty="0">
              <a:latin typeface="Arial" panose="020B0604020202020204" pitchFamily="34" charset="0"/>
              <a:cs typeface="Arial" panose="020B0604020202020204" pitchFamily="34" charset="0"/>
            </a:endParaRPr>
          </a:p>
          <a:p>
            <a:pPr marL="742950" lvl="1" indent="-285750">
              <a:lnSpc>
                <a:spcPct val="100000"/>
              </a:lnSpc>
              <a:buClr>
                <a:srgbClr val="00B0F0"/>
              </a:buClr>
              <a:buSzPct val="75000"/>
            </a:pPr>
            <a:endParaRPr lang="en-US" sz="1400" dirty="0">
              <a:latin typeface="Arial" panose="020B0604020202020204" pitchFamily="34" charset="0"/>
              <a:cs typeface="Arial" panose="020B0604020202020204" pitchFamily="34" charset="0"/>
            </a:endParaRPr>
          </a:p>
          <a:p>
            <a:pPr>
              <a:lnSpc>
                <a:spcPct val="100000"/>
              </a:lnSpc>
              <a:buClr>
                <a:srgbClr val="00B0F0"/>
              </a:buClr>
              <a:buSzPct val="75000"/>
            </a:pPr>
            <a:endParaRPr lang="en-US" sz="1600" dirty="0">
              <a:latin typeface="Arial" panose="020B0604020202020204" pitchFamily="34" charset="0"/>
              <a:cs typeface="Arial" panose="020B0604020202020204" pitchFamily="34" charset="0"/>
            </a:endParaRPr>
          </a:p>
          <a:p>
            <a:pPr marL="285750" indent="-285750">
              <a:lnSpc>
                <a:spcPct val="100000"/>
              </a:lnSpc>
              <a:buClr>
                <a:srgbClr val="00B0F0"/>
              </a:buClr>
              <a:buSzPct val="75000"/>
            </a:pPr>
            <a:endParaRPr lang="en-US" sz="1600" dirty="0">
              <a:latin typeface="Arial" panose="020B0604020202020204" pitchFamily="34" charset="0"/>
              <a:cs typeface="Arial" panose="020B0604020202020204" pitchFamily="34" charset="0"/>
            </a:endParaRPr>
          </a:p>
          <a:p>
            <a:pPr marL="742950" lvl="1" indent="-285750">
              <a:lnSpc>
                <a:spcPct val="100000"/>
              </a:lnSpc>
              <a:buClr>
                <a:srgbClr val="00B0F0"/>
              </a:buClr>
              <a:buSzPct val="75000"/>
            </a:pPr>
            <a:endParaRPr lang="en-US" sz="1400" dirty="0">
              <a:latin typeface="Arial" panose="020B0604020202020204" pitchFamily="34" charset="0"/>
              <a:cs typeface="Arial" panose="020B0604020202020204" pitchFamily="34" charset="0"/>
            </a:endParaRPr>
          </a:p>
          <a:p>
            <a:pPr>
              <a:lnSpc>
                <a:spcPct val="100000"/>
              </a:lnSpc>
              <a:buClr>
                <a:srgbClr val="00B0F0"/>
              </a:buClr>
              <a:buSzPct val="75000"/>
            </a:pPr>
            <a:endParaRPr lang="en-US" sz="1600" dirty="0">
              <a:latin typeface="Arial" panose="020B0604020202020204" pitchFamily="34" charset="0"/>
              <a:cs typeface="Arial" panose="020B0604020202020204" pitchFamily="34" charset="0"/>
            </a:endParaRPr>
          </a:p>
          <a:p>
            <a:pPr marL="285750" indent="-285750">
              <a:lnSpc>
                <a:spcPct val="100000"/>
              </a:lnSpc>
              <a:buClr>
                <a:srgbClr val="00B0F0"/>
              </a:buClr>
              <a:buSzPct val="75000"/>
            </a:pPr>
            <a:endParaRPr lang="en-US" sz="1600" dirty="0">
              <a:latin typeface="Arial" panose="020B0604020202020204" pitchFamily="34" charset="0"/>
              <a:cs typeface="Arial" panose="020B0604020202020204" pitchFamily="34" charset="0"/>
            </a:endParaRPr>
          </a:p>
          <a:p>
            <a:pPr marL="457200" indent="-457200">
              <a:buFont typeface="+mj-lt"/>
              <a:buAutoNum type="arabicPeriod"/>
            </a:pPr>
            <a:endParaRPr lang="en-US" sz="1600" dirty="0">
              <a:latin typeface="Arial" panose="020B0604020202020204" pitchFamily="34" charset="0"/>
              <a:cs typeface="Arial" panose="020B0604020202020204" pitchFamily="34" charset="0"/>
            </a:endParaRPr>
          </a:p>
        </p:txBody>
      </p:sp>
      <p:pic>
        <p:nvPicPr>
          <p:cNvPr id="17" name="Audio 16">
            <a:hlinkClick r:id="" action="ppaction://media"/>
            <a:extLst>
              <a:ext uri="{FF2B5EF4-FFF2-40B4-BE49-F238E27FC236}">
                <a16:creationId xmlns:a16="http://schemas.microsoft.com/office/drawing/2014/main" id="{8CC28569-9841-DFA0-B035-018B3D66098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1" t="-245891" r="-245891" b="-245891"/>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221483571"/>
      </p:ext>
    </p:extLst>
  </p:cSld>
  <p:clrMapOvr>
    <a:masterClrMapping/>
  </p:clrMapOvr>
  <mc:AlternateContent xmlns:mc="http://schemas.openxmlformats.org/markup-compatibility/2006">
    <mc:Choice xmlns:p14="http://schemas.microsoft.com/office/powerpoint/2010/main" Requires="p14">
      <p:transition spd="slow" p14:dur="2000" advTm="59376"/>
    </mc:Choice>
    <mc:Fallback>
      <p:transition spd="slow" advTm="593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AC4D5-87BD-4F6E-81FD-A0A453E3BEAF}"/>
              </a:ext>
            </a:extLst>
          </p:cNvPr>
          <p:cNvSpPr>
            <a:spLocks noGrp="1"/>
          </p:cNvSpPr>
          <p:nvPr>
            <p:ph type="title"/>
          </p:nvPr>
        </p:nvSpPr>
        <p:spPr>
          <a:xfrm>
            <a:off x="628650" y="-155136"/>
            <a:ext cx="7886700" cy="1325563"/>
          </a:xfrm>
        </p:spPr>
        <p:txBody>
          <a:bodyPr>
            <a:normAutofit/>
          </a:bodyPr>
          <a:lstStyle/>
          <a:p>
            <a:pPr algn="ctr"/>
            <a:r>
              <a:rPr lang="en-US" sz="3600" b="1" dirty="0">
                <a:solidFill>
                  <a:schemeClr val="tx2">
                    <a:lumMod val="50000"/>
                  </a:schemeClr>
                </a:solidFill>
                <a:latin typeface="Arial" panose="020B0604020202020204" pitchFamily="34" charset="0"/>
                <a:cs typeface="Arial" panose="020B0604020202020204" pitchFamily="34" charset="0"/>
              </a:rPr>
              <a:t>Retiree Health Care Administration</a:t>
            </a:r>
          </a:p>
        </p:txBody>
      </p:sp>
      <p:sp>
        <p:nvSpPr>
          <p:cNvPr id="3" name="Content Placeholder 2">
            <a:extLst>
              <a:ext uri="{FF2B5EF4-FFF2-40B4-BE49-F238E27FC236}">
                <a16:creationId xmlns:a16="http://schemas.microsoft.com/office/drawing/2014/main" id="{73A5214B-44D1-4F17-835F-BAB28D5D3BEF}"/>
              </a:ext>
            </a:extLst>
          </p:cNvPr>
          <p:cNvSpPr>
            <a:spLocks noGrp="1"/>
          </p:cNvSpPr>
          <p:nvPr>
            <p:ph idx="1"/>
          </p:nvPr>
        </p:nvSpPr>
        <p:spPr>
          <a:xfrm>
            <a:off x="457199" y="815300"/>
            <a:ext cx="8350469" cy="5499164"/>
          </a:xfrm>
        </p:spPr>
        <p:txBody>
          <a:bodyPr>
            <a:normAutofit/>
          </a:bodyPr>
          <a:lstStyle/>
          <a:p>
            <a:pPr>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Retirees with both non-Medicare eligible and Medicare-eligible participants are considered to be a “Split Household”. When those participants in a split household become eligible for the same benefit options, they must enroll in the same non-Medicare or Medicare-eligible plan.</a:t>
            </a:r>
          </a:p>
          <a:p>
            <a:pPr>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If you elect to waive any health care benefit option(s) under the Retiree Benefits Plan, your decision is irrevocable and no further opportunity to enroll in applicable medical, dental, or vision coverage will be permitted</a:t>
            </a:r>
          </a:p>
          <a:p>
            <a:pPr>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The preferred method of payment for monthly retiree benefit premiums is through ACH </a:t>
            </a:r>
          </a:p>
          <a:p>
            <a:pPr>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Confirmation of coverage and premium invoices are provided when enrollment is processed</a:t>
            </a:r>
          </a:p>
          <a:p>
            <a:pPr>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Benefit vendors will send ID cards and applicable plan information directly to you via mail</a:t>
            </a:r>
          </a:p>
          <a:p>
            <a:pPr>
              <a:lnSpc>
                <a:spcPct val="100000"/>
              </a:lnSpc>
              <a:buClr>
                <a:srgbClr val="00B0F0"/>
              </a:buClr>
              <a:buSzPct val="75000"/>
            </a:pPr>
            <a:endParaRPr lang="en-US" sz="1400" dirty="0">
              <a:latin typeface="Arial" panose="020B0604020202020204" pitchFamily="34" charset="0"/>
              <a:cs typeface="Arial" panose="020B0604020202020204" pitchFamily="34" charset="0"/>
            </a:endParaRPr>
          </a:p>
          <a:p>
            <a:pPr marL="0" indent="0">
              <a:buNone/>
            </a:pPr>
            <a:endParaRPr lang="en-US" sz="1400" dirty="0">
              <a:latin typeface="Arial" panose="020B0604020202020204" pitchFamily="34" charset="0"/>
              <a:cs typeface="Arial" panose="020B0604020202020204" pitchFamily="34" charset="0"/>
            </a:endParaRPr>
          </a:p>
        </p:txBody>
      </p:sp>
      <p:pic>
        <p:nvPicPr>
          <p:cNvPr id="5" name="Audio 4">
            <a:hlinkClick r:id="" action="ppaction://media"/>
            <a:extLst>
              <a:ext uri="{FF2B5EF4-FFF2-40B4-BE49-F238E27FC236}">
                <a16:creationId xmlns:a16="http://schemas.microsoft.com/office/drawing/2014/main" id="{6772B0BF-6DC7-93C2-A299-6042D45FCF7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336234187"/>
      </p:ext>
    </p:extLst>
  </p:cSld>
  <p:clrMapOvr>
    <a:masterClrMapping/>
  </p:clrMapOvr>
  <mc:AlternateContent xmlns:mc="http://schemas.openxmlformats.org/markup-compatibility/2006" xmlns:p14="http://schemas.microsoft.com/office/powerpoint/2010/main">
    <mc:Choice Requires="p14">
      <p:transition spd="slow" p14:dur="2000" advTm="78199"/>
    </mc:Choice>
    <mc:Fallback xmlns="">
      <p:transition spd="slow" advTm="781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AC4D5-87BD-4F6E-81FD-A0A453E3BEAF}"/>
              </a:ext>
            </a:extLst>
          </p:cNvPr>
          <p:cNvSpPr>
            <a:spLocks noGrp="1"/>
          </p:cNvSpPr>
          <p:nvPr>
            <p:ph type="title"/>
          </p:nvPr>
        </p:nvSpPr>
        <p:spPr>
          <a:xfrm>
            <a:off x="628650" y="83623"/>
            <a:ext cx="7886700" cy="1325563"/>
          </a:xfrm>
        </p:spPr>
        <p:txBody>
          <a:bodyPr>
            <a:normAutofit/>
          </a:bodyPr>
          <a:lstStyle/>
          <a:p>
            <a:pPr algn="ctr"/>
            <a:r>
              <a:rPr lang="en-US" sz="3600" b="1" dirty="0">
                <a:solidFill>
                  <a:schemeClr val="tx2">
                    <a:lumMod val="50000"/>
                  </a:schemeClr>
                </a:solidFill>
                <a:latin typeface="Arial" panose="020B0604020202020204" pitchFamily="34" charset="0"/>
                <a:cs typeface="Arial" panose="020B0604020202020204" pitchFamily="34" charset="0"/>
              </a:rPr>
              <a:t>Retiree Health Care Administration</a:t>
            </a:r>
          </a:p>
        </p:txBody>
      </p:sp>
      <p:sp>
        <p:nvSpPr>
          <p:cNvPr id="3" name="Content Placeholder 2">
            <a:extLst>
              <a:ext uri="{FF2B5EF4-FFF2-40B4-BE49-F238E27FC236}">
                <a16:creationId xmlns:a16="http://schemas.microsoft.com/office/drawing/2014/main" id="{73A5214B-44D1-4F17-835F-BAB28D5D3BEF}"/>
              </a:ext>
            </a:extLst>
          </p:cNvPr>
          <p:cNvSpPr>
            <a:spLocks noGrp="1"/>
          </p:cNvSpPr>
          <p:nvPr>
            <p:ph idx="1"/>
          </p:nvPr>
        </p:nvSpPr>
        <p:spPr>
          <a:xfrm>
            <a:off x="457200" y="1240221"/>
            <a:ext cx="8229600" cy="5629089"/>
          </a:xfrm>
        </p:spPr>
        <p:txBody>
          <a:bodyPr>
            <a:normAutofit/>
          </a:bodyPr>
          <a:lstStyle/>
          <a:p>
            <a:pPr>
              <a:lnSpc>
                <a:spcPct val="150000"/>
              </a:lnSpc>
              <a:buClr>
                <a:srgbClr val="00B0F0"/>
              </a:buClr>
              <a:buSzPct val="75000"/>
              <a:buFont typeface="Wingdings" panose="05000000000000000000" pitchFamily="2" charset="2"/>
              <a:buChar char="Ø"/>
            </a:pPr>
            <a:r>
              <a:rPr lang="en-US" sz="1600" b="1" dirty="0">
                <a:latin typeface="Arial" panose="020B0604020202020204" pitchFamily="34" charset="0"/>
                <a:cs typeface="Arial" panose="020B0604020202020204" pitchFamily="34" charset="0"/>
              </a:rPr>
              <a:t>Qualified Change Event (QCE): </a:t>
            </a: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A QCE is a change in a retiree’s circumstances that permits a mid-year change to retiree benefit elections outside of the Annual Open Enrollment period, such as:</a:t>
            </a:r>
          </a:p>
          <a:p>
            <a:pPr lvl="2">
              <a:lnSpc>
                <a:spcPct val="150000"/>
              </a:lnSpc>
              <a:buClr>
                <a:srgbClr val="00B0F0"/>
              </a:buClr>
              <a:buSzPct val="75000"/>
              <a:buFont typeface="Wingdings" panose="05000000000000000000" pitchFamily="2" charset="2"/>
              <a:buChar char="Ø"/>
            </a:pPr>
            <a:r>
              <a:rPr lang="en-US" sz="1400" dirty="0">
                <a:latin typeface="Arial" panose="020B0604020202020204" pitchFamily="34" charset="0"/>
                <a:cs typeface="Arial" panose="020B0604020202020204" pitchFamily="34" charset="0"/>
              </a:rPr>
              <a:t>Marriage, divorce, death, loss of dependent status</a:t>
            </a: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If you experience a QCE, you must submit written notification and supporting documentation for the QCE to Amwins within 30 days of the QCE</a:t>
            </a:r>
          </a:p>
          <a:p>
            <a:pPr lvl="2">
              <a:lnSpc>
                <a:spcPct val="150000"/>
              </a:lnSpc>
              <a:buClr>
                <a:srgbClr val="00B0F0"/>
              </a:buClr>
              <a:buSzPct val="75000"/>
              <a:buFont typeface="Wingdings" panose="05000000000000000000" pitchFamily="2" charset="2"/>
              <a:buChar char="Ø"/>
            </a:pPr>
            <a:r>
              <a:rPr lang="en-US" sz="1400" dirty="0">
                <a:latin typeface="Arial" panose="020B0604020202020204" pitchFamily="34" charset="0"/>
                <a:cs typeface="Arial" panose="020B0604020202020204" pitchFamily="34" charset="0"/>
              </a:rPr>
              <a:t>This includes notifying Amwins of the ineligibility of a dependent</a:t>
            </a: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Newly added dependents during Open Enrollment are required to provide documentation to support eligibility</a:t>
            </a:r>
          </a:p>
          <a:p>
            <a:pPr>
              <a:lnSpc>
                <a:spcPct val="150000"/>
              </a:lnSpc>
              <a:buClr>
                <a:srgbClr val="00B0F0"/>
              </a:buClr>
              <a:buSzPct val="75000"/>
              <a:buFont typeface="Wingdings" panose="05000000000000000000" pitchFamily="2" charset="2"/>
              <a:buChar char="Ø"/>
            </a:pPr>
            <a:r>
              <a:rPr lang="en-US" sz="1600" b="1" dirty="0">
                <a:latin typeface="Arial" panose="020B0604020202020204" pitchFamily="34" charset="0"/>
                <a:cs typeface="Arial" panose="020B0604020202020204" pitchFamily="34" charset="0"/>
              </a:rPr>
              <a:t>Address/Personal Information Updates:</a:t>
            </a: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Updates to address and personal data should be provided to Amwins</a:t>
            </a:r>
          </a:p>
          <a:p>
            <a:pPr marL="742950" lvl="1" indent="-285750">
              <a:lnSpc>
                <a:spcPct val="100000"/>
              </a:lnSpc>
              <a:buClr>
                <a:srgbClr val="00B0F0"/>
              </a:buClr>
              <a:buSzPct val="75000"/>
            </a:pPr>
            <a:endParaRPr lang="en-US" sz="1400" dirty="0">
              <a:latin typeface="Arial" panose="020B0604020202020204" pitchFamily="34" charset="0"/>
              <a:cs typeface="Arial" panose="020B0604020202020204" pitchFamily="34" charset="0"/>
            </a:endParaRPr>
          </a:p>
          <a:p>
            <a:pPr>
              <a:lnSpc>
                <a:spcPct val="100000"/>
              </a:lnSpc>
              <a:buClr>
                <a:srgbClr val="00B0F0"/>
              </a:buClr>
              <a:buSzPct val="75000"/>
            </a:pPr>
            <a:endParaRPr lang="en-US" sz="1600" dirty="0">
              <a:latin typeface="Arial" panose="020B0604020202020204" pitchFamily="34" charset="0"/>
              <a:cs typeface="Arial" panose="020B0604020202020204" pitchFamily="34" charset="0"/>
            </a:endParaRPr>
          </a:p>
          <a:p>
            <a:pPr marL="285750" indent="-285750">
              <a:lnSpc>
                <a:spcPct val="100000"/>
              </a:lnSpc>
              <a:buClr>
                <a:srgbClr val="00B0F0"/>
              </a:buClr>
              <a:buSzPct val="75000"/>
            </a:pPr>
            <a:endParaRPr lang="en-US" sz="1600" dirty="0">
              <a:latin typeface="Arial" panose="020B0604020202020204" pitchFamily="34" charset="0"/>
              <a:cs typeface="Arial" panose="020B0604020202020204" pitchFamily="34" charset="0"/>
            </a:endParaRPr>
          </a:p>
          <a:p>
            <a:pPr marL="742950" lvl="1" indent="-285750">
              <a:lnSpc>
                <a:spcPct val="100000"/>
              </a:lnSpc>
              <a:buClr>
                <a:srgbClr val="00B0F0"/>
              </a:buClr>
              <a:buSzPct val="75000"/>
            </a:pPr>
            <a:endParaRPr lang="en-US" sz="1400" dirty="0">
              <a:latin typeface="Arial" panose="020B0604020202020204" pitchFamily="34" charset="0"/>
              <a:cs typeface="Arial" panose="020B0604020202020204" pitchFamily="34" charset="0"/>
            </a:endParaRPr>
          </a:p>
          <a:p>
            <a:pPr>
              <a:lnSpc>
                <a:spcPct val="100000"/>
              </a:lnSpc>
              <a:buClr>
                <a:srgbClr val="00B0F0"/>
              </a:buClr>
              <a:buSzPct val="75000"/>
            </a:pPr>
            <a:endParaRPr lang="en-US" sz="1600" dirty="0">
              <a:latin typeface="Arial" panose="020B0604020202020204" pitchFamily="34" charset="0"/>
              <a:cs typeface="Arial" panose="020B0604020202020204" pitchFamily="34" charset="0"/>
            </a:endParaRPr>
          </a:p>
          <a:p>
            <a:pPr marL="285750" indent="-285750">
              <a:lnSpc>
                <a:spcPct val="100000"/>
              </a:lnSpc>
              <a:buClr>
                <a:srgbClr val="00B0F0"/>
              </a:buClr>
              <a:buSzPct val="75000"/>
            </a:pPr>
            <a:endParaRPr lang="en-US" sz="1600" dirty="0">
              <a:latin typeface="Arial" panose="020B0604020202020204" pitchFamily="34" charset="0"/>
              <a:cs typeface="Arial" panose="020B0604020202020204" pitchFamily="34" charset="0"/>
            </a:endParaRPr>
          </a:p>
          <a:p>
            <a:pPr marL="457200" indent="-457200">
              <a:buFont typeface="+mj-lt"/>
              <a:buAutoNum type="arabicPeriod"/>
            </a:pPr>
            <a:endParaRPr lang="en-US" sz="1600" dirty="0">
              <a:latin typeface="Arial" panose="020B0604020202020204" pitchFamily="34" charset="0"/>
              <a:cs typeface="Arial" panose="020B0604020202020204" pitchFamily="34" charset="0"/>
            </a:endParaRPr>
          </a:p>
        </p:txBody>
      </p:sp>
      <p:pic>
        <p:nvPicPr>
          <p:cNvPr id="19" name="Audio 18">
            <a:hlinkClick r:id="" action="ppaction://media"/>
            <a:extLst>
              <a:ext uri="{FF2B5EF4-FFF2-40B4-BE49-F238E27FC236}">
                <a16:creationId xmlns:a16="http://schemas.microsoft.com/office/drawing/2014/main" id="{42B67100-B862-4045-B005-4967E2D6210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1" t="-245891" r="-245891" b="-245891"/>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960639386"/>
      </p:ext>
    </p:extLst>
  </p:cSld>
  <p:clrMapOvr>
    <a:masterClrMapping/>
  </p:clrMapOvr>
  <mc:AlternateContent xmlns:mc="http://schemas.openxmlformats.org/markup-compatibility/2006">
    <mc:Choice xmlns:p14="http://schemas.microsoft.com/office/powerpoint/2010/main" Requires="p14">
      <p:transition spd="slow" p14:dur="2000" advTm="74520"/>
    </mc:Choice>
    <mc:Fallback>
      <p:transition spd="slow" advTm="74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AC4D5-87BD-4F6E-81FD-A0A453E3BEAF}"/>
              </a:ext>
            </a:extLst>
          </p:cNvPr>
          <p:cNvSpPr>
            <a:spLocks noGrp="1"/>
          </p:cNvSpPr>
          <p:nvPr>
            <p:ph type="title"/>
          </p:nvPr>
        </p:nvSpPr>
        <p:spPr>
          <a:xfrm>
            <a:off x="628650" y="64399"/>
            <a:ext cx="7886700" cy="1128869"/>
          </a:xfrm>
          <a:solidFill>
            <a:schemeClr val="bg1"/>
          </a:solidFill>
        </p:spPr>
        <p:txBody>
          <a:bodyPr/>
          <a:lstStyle/>
          <a:p>
            <a:pPr algn="ctr"/>
            <a:r>
              <a:rPr lang="en-US" sz="3200" b="1" dirty="0">
                <a:solidFill>
                  <a:schemeClr val="tx2">
                    <a:lumMod val="50000"/>
                  </a:schemeClr>
                </a:solidFill>
                <a:latin typeface="Arial" panose="020B0604020202020204" pitchFamily="34" charset="0"/>
                <a:cs typeface="Arial" panose="020B0604020202020204" pitchFamily="34" charset="0"/>
              </a:rPr>
              <a:t>Retiree Medical Benefit Options</a:t>
            </a:r>
          </a:p>
        </p:txBody>
      </p:sp>
      <p:sp>
        <p:nvSpPr>
          <p:cNvPr id="6" name="Content Placeholder 2">
            <a:extLst>
              <a:ext uri="{FF2B5EF4-FFF2-40B4-BE49-F238E27FC236}">
                <a16:creationId xmlns:a16="http://schemas.microsoft.com/office/drawing/2014/main" id="{F638038A-FF22-4C83-9853-784D8ACC6E3A}"/>
              </a:ext>
            </a:extLst>
          </p:cNvPr>
          <p:cNvSpPr txBox="1">
            <a:spLocks/>
          </p:cNvSpPr>
          <p:nvPr/>
        </p:nvSpPr>
        <p:spPr>
          <a:xfrm>
            <a:off x="310055" y="1072804"/>
            <a:ext cx="8229600" cy="54991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buClr>
                <a:srgbClr val="00B0F0"/>
              </a:buClr>
              <a:buSzPct val="75000"/>
            </a:pPr>
            <a:endParaRPr lang="en-US" sz="1400" dirty="0">
              <a:latin typeface="Arial" panose="020B0604020202020204" pitchFamily="34" charset="0"/>
              <a:cs typeface="Arial" panose="020B0604020202020204" pitchFamily="34" charset="0"/>
            </a:endParaRPr>
          </a:p>
          <a:p>
            <a:pPr>
              <a:lnSpc>
                <a:spcPct val="100000"/>
              </a:lnSpc>
              <a:buClr>
                <a:srgbClr val="00B0F0"/>
              </a:buClr>
              <a:buSzPct val="75000"/>
            </a:pPr>
            <a:endParaRPr lang="en-US" sz="1600" dirty="0">
              <a:latin typeface="Arial" panose="020B0604020202020204" pitchFamily="34" charset="0"/>
              <a:cs typeface="Arial" panose="020B0604020202020204" pitchFamily="34" charset="0"/>
            </a:endParaRPr>
          </a:p>
          <a:p>
            <a:pPr marL="285750" indent="-285750">
              <a:lnSpc>
                <a:spcPct val="100000"/>
              </a:lnSpc>
              <a:buClr>
                <a:srgbClr val="00B0F0"/>
              </a:buClr>
              <a:buSzPct val="7500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742950" lvl="1" indent="-285750">
              <a:lnSpc>
                <a:spcPct val="100000"/>
              </a:lnSpc>
              <a:buClr>
                <a:srgbClr val="00B0F0"/>
              </a:buClr>
              <a:buSzPct val="7500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a:lnSpc>
                <a:spcPct val="100000"/>
              </a:lnSpc>
              <a:buClr>
                <a:srgbClr val="00B0F0"/>
              </a:buClr>
              <a:buSzPct val="75000"/>
            </a:pPr>
            <a:endParaRPr lang="en-US" sz="1600" dirty="0">
              <a:latin typeface="Arial" panose="020B0604020202020204" pitchFamily="34" charset="0"/>
              <a:cs typeface="Arial" panose="020B0604020202020204" pitchFamily="34" charset="0"/>
            </a:endParaRPr>
          </a:p>
          <a:p>
            <a:pPr marL="285750" indent="-285750">
              <a:lnSpc>
                <a:spcPct val="100000"/>
              </a:lnSpc>
              <a:buClr>
                <a:srgbClr val="00B0F0"/>
              </a:buClr>
              <a:buSzPct val="7500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457200" indent="-457200">
              <a:buFont typeface="+mj-lt"/>
              <a:buAutoNum type="arabicPeriod"/>
            </a:pPr>
            <a:endParaRPr lang="en-US" sz="1600" dirty="0">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B648FB3A-29E8-435D-B82C-4841A16F1495}"/>
              </a:ext>
            </a:extLst>
          </p:cNvPr>
          <p:cNvGraphicFramePr>
            <a:graphicFrameLocks noGrp="1"/>
          </p:cNvGraphicFramePr>
          <p:nvPr/>
        </p:nvGraphicFramePr>
        <p:xfrm>
          <a:off x="698500" y="1184737"/>
          <a:ext cx="7886700" cy="1713443"/>
        </p:xfrm>
        <a:graphic>
          <a:graphicData uri="http://schemas.openxmlformats.org/drawingml/2006/table">
            <a:tbl>
              <a:tblPr/>
              <a:tblGrid>
                <a:gridCol w="7886700">
                  <a:extLst>
                    <a:ext uri="{9D8B030D-6E8A-4147-A177-3AD203B41FA5}">
                      <a16:colId xmlns:a16="http://schemas.microsoft.com/office/drawing/2014/main" val="816961837"/>
                    </a:ext>
                  </a:extLst>
                </a:gridCol>
              </a:tblGrid>
              <a:tr h="473931">
                <a:tc>
                  <a:txBody>
                    <a:bodyPr/>
                    <a:lstStyle/>
                    <a:p>
                      <a:pPr algn="ctr" fontAlgn="ctr"/>
                      <a:r>
                        <a:rPr lang="en-US" sz="1500" b="1" i="0" u="none" strike="noStrike" dirty="0">
                          <a:solidFill>
                            <a:srgbClr val="000000"/>
                          </a:solidFill>
                          <a:effectLst/>
                          <a:latin typeface="Arial" panose="020B0604020202020204" pitchFamily="34" charset="0"/>
                        </a:rPr>
                        <a:t>Non-Medicare Medical Benefit Options</a:t>
                      </a:r>
                    </a:p>
                  </a:txBody>
                  <a:tcPr marL="9114"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extLst>
                  <a:ext uri="{0D108BD9-81ED-4DB2-BD59-A6C34878D82A}">
                    <a16:rowId xmlns:a16="http://schemas.microsoft.com/office/drawing/2014/main" val="529384627"/>
                  </a:ext>
                </a:extLst>
              </a:tr>
              <a:tr h="300764">
                <a:tc>
                  <a:txBody>
                    <a:bodyPr/>
                    <a:lstStyle/>
                    <a:p>
                      <a:pPr algn="l" fontAlgn="ctr"/>
                      <a:r>
                        <a:rPr lang="en-US" sz="1300" b="1" i="0" u="none" strike="noStrike" dirty="0">
                          <a:solidFill>
                            <a:srgbClr val="000000"/>
                          </a:solidFill>
                          <a:effectLst/>
                          <a:latin typeface="Arial" panose="020B0604020202020204" pitchFamily="34" charset="0"/>
                        </a:rPr>
                        <a:t>Administered through UnitedHealthcare (UHC) </a:t>
                      </a:r>
                    </a:p>
                  </a:txBody>
                  <a:tcPr marL="82027"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807794675"/>
                  </a:ext>
                </a:extLst>
              </a:tr>
              <a:tr h="318992">
                <a:tc>
                  <a:txBody>
                    <a:bodyPr/>
                    <a:lstStyle/>
                    <a:p>
                      <a:pPr algn="l" fontAlgn="ctr"/>
                      <a:r>
                        <a:rPr lang="en-US" sz="1300" b="1" i="0" u="none" strike="noStrike" dirty="0">
                          <a:solidFill>
                            <a:srgbClr val="000000"/>
                          </a:solidFill>
                          <a:effectLst/>
                          <a:latin typeface="Arial" panose="020B0604020202020204" pitchFamily="34" charset="0"/>
                        </a:rPr>
                        <a:t>$1,000 Deductible Retiree Choice Plus</a:t>
                      </a:r>
                    </a:p>
                  </a:txBody>
                  <a:tcPr marL="164053"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9635688"/>
                  </a:ext>
                </a:extLst>
              </a:tr>
              <a:tr h="318992">
                <a:tc>
                  <a:txBody>
                    <a:bodyPr/>
                    <a:lstStyle/>
                    <a:p>
                      <a:pPr algn="l" fontAlgn="ctr"/>
                      <a:r>
                        <a:rPr lang="en-US" sz="1300" b="1" i="0" u="none" strike="noStrike" dirty="0">
                          <a:solidFill>
                            <a:srgbClr val="000000"/>
                          </a:solidFill>
                          <a:effectLst/>
                          <a:latin typeface="Arial" panose="020B0604020202020204" pitchFamily="34" charset="0"/>
                        </a:rPr>
                        <a:t>Copay/$500 Deductible Retiree Choice Plus*</a:t>
                      </a:r>
                    </a:p>
                  </a:txBody>
                  <a:tcPr marL="164053"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4684386"/>
                  </a:ext>
                </a:extLst>
              </a:tr>
              <a:tr h="300764">
                <a:tc>
                  <a:txBody>
                    <a:bodyPr/>
                    <a:lstStyle/>
                    <a:p>
                      <a:pPr algn="l" fontAlgn="ctr"/>
                      <a:r>
                        <a:rPr lang="en-US" sz="1300" b="0" i="0" u="none" strike="noStrike" dirty="0">
                          <a:solidFill>
                            <a:srgbClr val="000000"/>
                          </a:solidFill>
                          <a:effectLst/>
                          <a:latin typeface="Arial" panose="020B0604020202020204" pitchFamily="34" charset="0"/>
                        </a:rPr>
                        <a:t>*An Out-of-Area $500 Deductible option is offered to participants residing outside of the UHC network.</a:t>
                      </a:r>
                    </a:p>
                  </a:txBody>
                  <a:tcPr marL="82027"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3145084"/>
                  </a:ext>
                </a:extLst>
              </a:tr>
            </a:tbl>
          </a:graphicData>
        </a:graphic>
      </p:graphicFrame>
      <p:graphicFrame>
        <p:nvGraphicFramePr>
          <p:cNvPr id="9" name="Table 8">
            <a:extLst>
              <a:ext uri="{FF2B5EF4-FFF2-40B4-BE49-F238E27FC236}">
                <a16:creationId xmlns:a16="http://schemas.microsoft.com/office/drawing/2014/main" id="{BDF0F360-DF00-424B-A12A-8B10776C9AAB}"/>
              </a:ext>
            </a:extLst>
          </p:cNvPr>
          <p:cNvGraphicFramePr>
            <a:graphicFrameLocks noGrp="1"/>
          </p:cNvGraphicFramePr>
          <p:nvPr>
            <p:extLst>
              <p:ext uri="{D42A27DB-BD31-4B8C-83A1-F6EECF244321}">
                <p14:modId xmlns:p14="http://schemas.microsoft.com/office/powerpoint/2010/main" val="4129179850"/>
              </p:ext>
            </p:extLst>
          </p:nvPr>
        </p:nvGraphicFramePr>
        <p:xfrm>
          <a:off x="698500" y="3264222"/>
          <a:ext cx="7886700" cy="2314972"/>
        </p:xfrm>
        <a:graphic>
          <a:graphicData uri="http://schemas.openxmlformats.org/drawingml/2006/table">
            <a:tbl>
              <a:tblPr/>
              <a:tblGrid>
                <a:gridCol w="5444132">
                  <a:extLst>
                    <a:ext uri="{9D8B030D-6E8A-4147-A177-3AD203B41FA5}">
                      <a16:colId xmlns:a16="http://schemas.microsoft.com/office/drawing/2014/main" val="2702435226"/>
                    </a:ext>
                  </a:extLst>
                </a:gridCol>
                <a:gridCol w="2442568">
                  <a:extLst>
                    <a:ext uri="{9D8B030D-6E8A-4147-A177-3AD203B41FA5}">
                      <a16:colId xmlns:a16="http://schemas.microsoft.com/office/drawing/2014/main" val="3373135075"/>
                    </a:ext>
                  </a:extLst>
                </a:gridCol>
              </a:tblGrid>
              <a:tr h="473931">
                <a:tc gridSpan="2">
                  <a:txBody>
                    <a:bodyPr/>
                    <a:lstStyle/>
                    <a:p>
                      <a:pPr algn="ctr" fontAlgn="ctr"/>
                      <a:r>
                        <a:rPr lang="en-US" sz="1500" b="1" i="0" u="none" strike="noStrike" dirty="0">
                          <a:solidFill>
                            <a:srgbClr val="000000"/>
                          </a:solidFill>
                          <a:effectLst/>
                          <a:latin typeface="Arial" panose="020B0604020202020204" pitchFamily="34" charset="0"/>
                        </a:rPr>
                        <a:t>Medicare Medical Benefit Options</a:t>
                      </a:r>
                    </a:p>
                  </a:txBody>
                  <a:tcPr marL="9114"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n-US"/>
                    </a:p>
                  </a:txBody>
                  <a:tcPr/>
                </a:tc>
                <a:extLst>
                  <a:ext uri="{0D108BD9-81ED-4DB2-BD59-A6C34878D82A}">
                    <a16:rowId xmlns:a16="http://schemas.microsoft.com/office/drawing/2014/main" val="565871436"/>
                  </a:ext>
                </a:extLst>
              </a:tr>
              <a:tr h="419247">
                <a:tc rowSpan="3">
                  <a:txBody>
                    <a:bodyPr/>
                    <a:lstStyle/>
                    <a:p>
                      <a:pPr algn="l" fontAlgn="ctr"/>
                      <a:r>
                        <a:rPr lang="en-US" sz="1300" b="1" i="0" u="none" strike="noStrike" dirty="0">
                          <a:solidFill>
                            <a:srgbClr val="000000"/>
                          </a:solidFill>
                          <a:effectLst/>
                          <a:latin typeface="Arial" panose="020B0604020202020204" pitchFamily="34" charset="0"/>
                        </a:rPr>
                        <a:t>Medicare Supplements administered through United American Insurance Company with Prescription Drug Coverage through Express Scripts Medicare</a:t>
                      </a:r>
                    </a:p>
                  </a:txBody>
                  <a:tcPr marL="82027"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1" i="0" u="none" strike="noStrike" dirty="0">
                          <a:solidFill>
                            <a:srgbClr val="000000"/>
                          </a:solidFill>
                          <a:effectLst/>
                          <a:latin typeface="Arial" panose="020B0604020202020204" pitchFamily="34" charset="0"/>
                        </a:rPr>
                        <a:t>Basic Supplement</a:t>
                      </a:r>
                    </a:p>
                  </a:txBody>
                  <a:tcPr marL="82027"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3663210"/>
                  </a:ext>
                </a:extLst>
              </a:tr>
              <a:tr h="318992">
                <a:tc vMerge="1">
                  <a:txBody>
                    <a:bodyPr/>
                    <a:lstStyle/>
                    <a:p>
                      <a:endParaRPr lang="en-US"/>
                    </a:p>
                  </a:txBody>
                  <a:tcPr/>
                </a:tc>
                <a:tc>
                  <a:txBody>
                    <a:bodyPr/>
                    <a:lstStyle/>
                    <a:p>
                      <a:pPr algn="l" fontAlgn="ctr"/>
                      <a:r>
                        <a:rPr lang="en-US" sz="1300" b="1" i="0" u="none" strike="noStrike" dirty="0">
                          <a:solidFill>
                            <a:srgbClr val="000000"/>
                          </a:solidFill>
                          <a:effectLst/>
                          <a:latin typeface="Arial" panose="020B0604020202020204" pitchFamily="34" charset="0"/>
                        </a:rPr>
                        <a:t>Enhanced Supplement</a:t>
                      </a:r>
                    </a:p>
                  </a:txBody>
                  <a:tcPr marL="82027"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3666126"/>
                  </a:ext>
                </a:extLst>
              </a:tr>
              <a:tr h="419247">
                <a:tc vMerge="1">
                  <a:txBody>
                    <a:bodyPr/>
                    <a:lstStyle/>
                    <a:p>
                      <a:endParaRPr lang="en-US"/>
                    </a:p>
                  </a:txBody>
                  <a:tcPr/>
                </a:tc>
                <a:tc>
                  <a:txBody>
                    <a:bodyPr/>
                    <a:lstStyle/>
                    <a:p>
                      <a:pPr algn="l" fontAlgn="ctr"/>
                      <a:r>
                        <a:rPr lang="en-US" sz="1300" b="1" i="0" u="none" strike="noStrike" dirty="0">
                          <a:solidFill>
                            <a:srgbClr val="000000"/>
                          </a:solidFill>
                          <a:effectLst/>
                          <a:latin typeface="Arial" panose="020B0604020202020204" pitchFamily="34" charset="0"/>
                        </a:rPr>
                        <a:t>Premium Supplement</a:t>
                      </a:r>
                    </a:p>
                  </a:txBody>
                  <a:tcPr marL="82027"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0833153"/>
                  </a:ext>
                </a:extLst>
              </a:tr>
              <a:tr h="683555">
                <a:tc gridSpan="2">
                  <a:txBody>
                    <a:bodyPr/>
                    <a:lstStyle/>
                    <a:p>
                      <a:pPr algn="l" fontAlgn="ctr"/>
                      <a:r>
                        <a:rPr lang="en-US" sz="1300" b="1" i="0" u="none" strike="noStrike" dirty="0">
                          <a:solidFill>
                            <a:srgbClr val="000000"/>
                          </a:solidFill>
                          <a:effectLst/>
                          <a:latin typeface="Arial" panose="020B0604020202020204" pitchFamily="34" charset="0"/>
                        </a:rPr>
                        <a:t>Medicare Advantage Plan administered through UnitedHealthcare with Prescription Drug Coverage through Express Scripts Medicare</a:t>
                      </a:r>
                    </a:p>
                  </a:txBody>
                  <a:tcPr marL="82027"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653417031"/>
                  </a:ext>
                </a:extLst>
              </a:tr>
            </a:tbl>
          </a:graphicData>
        </a:graphic>
      </p:graphicFrame>
      <p:pic>
        <p:nvPicPr>
          <p:cNvPr id="3" name="Recorded Sound">
            <a:hlinkClick r:id="" action="ppaction://media"/>
            <a:extLst>
              <a:ext uri="{FF2B5EF4-FFF2-40B4-BE49-F238E27FC236}">
                <a16:creationId xmlns:a16="http://schemas.microsoft.com/office/drawing/2014/main" id="{4F663E44-566A-3939-8AA5-4B14F90BD23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68800" y="3225800"/>
            <a:ext cx="406400" cy="406400"/>
          </a:xfrm>
          <a:prstGeom prst="rect">
            <a:avLst/>
          </a:prstGeom>
        </p:spPr>
      </p:pic>
    </p:spTree>
    <p:extLst>
      <p:ext uri="{BB962C8B-B14F-4D97-AF65-F5344CB8AC3E}">
        <p14:creationId xmlns:p14="http://schemas.microsoft.com/office/powerpoint/2010/main" val="2604306514"/>
      </p:ext>
    </p:extLst>
  </p:cSld>
  <p:clrMapOvr>
    <a:masterClrMapping/>
  </p:clrMapOvr>
  <mc:AlternateContent xmlns:mc="http://schemas.openxmlformats.org/markup-compatibility/2006" xmlns:p14="http://schemas.microsoft.com/office/powerpoint/2010/main">
    <mc:Choice Requires="p14">
      <p:transition spd="slow" p14:dur="2000" advTm="70376"/>
    </mc:Choice>
    <mc:Fallback xmlns="">
      <p:transition spd="slow" advTm="703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8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AC4D5-87BD-4F6E-81FD-A0A453E3BEAF}"/>
              </a:ext>
            </a:extLst>
          </p:cNvPr>
          <p:cNvSpPr>
            <a:spLocks noGrp="1"/>
          </p:cNvSpPr>
          <p:nvPr>
            <p:ph type="title"/>
          </p:nvPr>
        </p:nvSpPr>
        <p:spPr/>
        <p:txBody>
          <a:bodyPr/>
          <a:lstStyle/>
          <a:p>
            <a:pPr algn="ctr"/>
            <a:r>
              <a:rPr lang="en-US" sz="3200" b="1" dirty="0">
                <a:solidFill>
                  <a:schemeClr val="tx2">
                    <a:lumMod val="50000"/>
                  </a:schemeClr>
                </a:solidFill>
                <a:latin typeface="Arial" panose="020B0604020202020204" pitchFamily="34" charset="0"/>
                <a:cs typeface="Arial" panose="020B0604020202020204" pitchFamily="34" charset="0"/>
              </a:rPr>
              <a:t>Retiree Health Care Benefit Options</a:t>
            </a:r>
          </a:p>
        </p:txBody>
      </p:sp>
      <p:sp>
        <p:nvSpPr>
          <p:cNvPr id="3" name="Content Placeholder 2">
            <a:extLst>
              <a:ext uri="{FF2B5EF4-FFF2-40B4-BE49-F238E27FC236}">
                <a16:creationId xmlns:a16="http://schemas.microsoft.com/office/drawing/2014/main" id="{73A5214B-44D1-4F17-835F-BAB28D5D3BEF}"/>
              </a:ext>
            </a:extLst>
          </p:cNvPr>
          <p:cNvSpPr>
            <a:spLocks noGrp="1"/>
          </p:cNvSpPr>
          <p:nvPr>
            <p:ph idx="1"/>
          </p:nvPr>
        </p:nvSpPr>
        <p:spPr>
          <a:xfrm>
            <a:off x="457200" y="1069802"/>
            <a:ext cx="8229600" cy="5499164"/>
          </a:xfrm>
        </p:spPr>
        <p:txBody>
          <a:bodyPr>
            <a:normAutofit/>
          </a:bodyPr>
          <a:lstStyle/>
          <a:p>
            <a:pPr lvl="1">
              <a:lnSpc>
                <a:spcPct val="100000"/>
              </a:lnSpc>
              <a:buClr>
                <a:srgbClr val="00B0F0"/>
              </a:buClr>
              <a:buSzPct val="75000"/>
            </a:pPr>
            <a:endParaRPr lang="en-US" sz="1400" dirty="0"/>
          </a:p>
          <a:p>
            <a:pPr>
              <a:lnSpc>
                <a:spcPct val="100000"/>
              </a:lnSpc>
              <a:buClr>
                <a:srgbClr val="00B0F0"/>
              </a:buClr>
              <a:buSzPct val="75000"/>
            </a:pPr>
            <a:endParaRPr lang="en-US" sz="1600" dirty="0"/>
          </a:p>
          <a:p>
            <a:pPr marL="285750" indent="-285750">
              <a:lnSpc>
                <a:spcPct val="100000"/>
              </a:lnSpc>
              <a:buClr>
                <a:srgbClr val="00B0F0"/>
              </a:buClr>
              <a:buSzPct val="75000"/>
            </a:pPr>
            <a:endParaRPr lang="en-US" sz="1600" dirty="0"/>
          </a:p>
          <a:p>
            <a:pPr marL="742950" lvl="1" indent="-285750">
              <a:lnSpc>
                <a:spcPct val="100000"/>
              </a:lnSpc>
              <a:buClr>
                <a:srgbClr val="00B0F0"/>
              </a:buClr>
              <a:buSzPct val="75000"/>
            </a:pPr>
            <a:endParaRPr lang="en-US" sz="1400" dirty="0"/>
          </a:p>
          <a:p>
            <a:pPr>
              <a:lnSpc>
                <a:spcPct val="100000"/>
              </a:lnSpc>
              <a:buClr>
                <a:srgbClr val="00B0F0"/>
              </a:buClr>
              <a:buSzPct val="75000"/>
            </a:pPr>
            <a:endParaRPr lang="en-US" sz="1600" dirty="0"/>
          </a:p>
          <a:p>
            <a:pPr marL="285750" indent="-285750">
              <a:lnSpc>
                <a:spcPct val="100000"/>
              </a:lnSpc>
              <a:buClr>
                <a:srgbClr val="00B0F0"/>
              </a:buClr>
              <a:buSzPct val="75000"/>
            </a:pPr>
            <a:endParaRPr lang="en-US" sz="1600" dirty="0"/>
          </a:p>
          <a:p>
            <a:pPr marL="457200" indent="-457200">
              <a:buFont typeface="+mj-lt"/>
              <a:buAutoNum type="arabicPeriod"/>
            </a:pPr>
            <a:endParaRPr lang="en-US" sz="1600" dirty="0"/>
          </a:p>
        </p:txBody>
      </p:sp>
      <p:sp>
        <p:nvSpPr>
          <p:cNvPr id="6" name="Content Placeholder 2">
            <a:extLst>
              <a:ext uri="{FF2B5EF4-FFF2-40B4-BE49-F238E27FC236}">
                <a16:creationId xmlns:a16="http://schemas.microsoft.com/office/drawing/2014/main" id="{F638038A-FF22-4C83-9853-784D8ACC6E3A}"/>
              </a:ext>
            </a:extLst>
          </p:cNvPr>
          <p:cNvSpPr txBox="1">
            <a:spLocks/>
          </p:cNvSpPr>
          <p:nvPr/>
        </p:nvSpPr>
        <p:spPr>
          <a:xfrm>
            <a:off x="310055" y="1072804"/>
            <a:ext cx="8229600" cy="54991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buClr>
                <a:srgbClr val="00B0F0"/>
              </a:buClr>
              <a:buSzPct val="75000"/>
            </a:pPr>
            <a:endParaRPr lang="en-US" sz="1400" dirty="0"/>
          </a:p>
          <a:p>
            <a:pPr>
              <a:lnSpc>
                <a:spcPct val="100000"/>
              </a:lnSpc>
              <a:buClr>
                <a:srgbClr val="00B0F0"/>
              </a:buClr>
              <a:buSzPct val="75000"/>
            </a:pPr>
            <a:endParaRPr lang="en-US" sz="1600" dirty="0"/>
          </a:p>
          <a:p>
            <a:pPr marL="285750" indent="-285750">
              <a:lnSpc>
                <a:spcPct val="100000"/>
              </a:lnSpc>
              <a:buClr>
                <a:srgbClr val="00B0F0"/>
              </a:buClr>
              <a:buSzPct val="75000"/>
              <a:buFont typeface="Arial" panose="020B0604020202020204" pitchFamily="34" charset="0"/>
              <a:buChar char="•"/>
            </a:pPr>
            <a:endParaRPr lang="en-US" sz="1600" dirty="0"/>
          </a:p>
          <a:p>
            <a:pPr marL="742950" lvl="1" indent="-285750">
              <a:lnSpc>
                <a:spcPct val="100000"/>
              </a:lnSpc>
              <a:buClr>
                <a:srgbClr val="00B0F0"/>
              </a:buClr>
              <a:buSzPct val="75000"/>
              <a:buFont typeface="Arial" panose="020B0604020202020204" pitchFamily="34" charset="0"/>
              <a:buChar char="•"/>
            </a:pPr>
            <a:endParaRPr lang="en-US" sz="1400" dirty="0"/>
          </a:p>
          <a:p>
            <a:pPr>
              <a:lnSpc>
                <a:spcPct val="100000"/>
              </a:lnSpc>
              <a:buClr>
                <a:srgbClr val="00B0F0"/>
              </a:buClr>
              <a:buSzPct val="75000"/>
            </a:pPr>
            <a:endParaRPr lang="en-US" sz="1600" dirty="0"/>
          </a:p>
          <a:p>
            <a:pPr marL="285750" indent="-285750">
              <a:lnSpc>
                <a:spcPct val="100000"/>
              </a:lnSpc>
              <a:buClr>
                <a:srgbClr val="00B0F0"/>
              </a:buClr>
              <a:buSzPct val="75000"/>
              <a:buFont typeface="Arial" panose="020B0604020202020204" pitchFamily="34" charset="0"/>
              <a:buChar char="•"/>
            </a:pPr>
            <a:endParaRPr lang="en-US" sz="1600" dirty="0"/>
          </a:p>
          <a:p>
            <a:pPr marL="457200" indent="-457200">
              <a:buFont typeface="+mj-lt"/>
              <a:buAutoNum type="arabicPeriod"/>
            </a:pPr>
            <a:endParaRPr lang="en-US" sz="1600" dirty="0"/>
          </a:p>
        </p:txBody>
      </p:sp>
      <p:sp>
        <p:nvSpPr>
          <p:cNvPr id="7" name="Content Placeholder 2">
            <a:extLst>
              <a:ext uri="{FF2B5EF4-FFF2-40B4-BE49-F238E27FC236}">
                <a16:creationId xmlns:a16="http://schemas.microsoft.com/office/drawing/2014/main" id="{179303C4-F752-46C8-A4E4-F96B9C3F5800}"/>
              </a:ext>
            </a:extLst>
          </p:cNvPr>
          <p:cNvSpPr txBox="1">
            <a:spLocks/>
          </p:cNvSpPr>
          <p:nvPr/>
        </p:nvSpPr>
        <p:spPr>
          <a:xfrm>
            <a:off x="628650" y="1381364"/>
            <a:ext cx="8229600" cy="408926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rgbClr val="00B0F0"/>
              </a:buClr>
              <a:buSzPct val="75000"/>
            </a:pPr>
            <a:r>
              <a:rPr lang="en-US" sz="1600" b="1" dirty="0">
                <a:latin typeface="Arial" panose="020B0604020202020204" pitchFamily="34" charset="0"/>
                <a:cs typeface="Arial" panose="020B0604020202020204" pitchFamily="34" charset="0"/>
              </a:rPr>
              <a:t>Other benefits available regardless of Medicare:</a:t>
            </a:r>
          </a:p>
          <a:p>
            <a:pPr>
              <a:lnSpc>
                <a:spcPct val="100000"/>
              </a:lnSpc>
              <a:buClr>
                <a:srgbClr val="00B0F0"/>
              </a:buClr>
              <a:buSzPct val="75000"/>
            </a:pPr>
            <a:endParaRPr lang="en-US" sz="1600" b="1" dirty="0">
              <a:latin typeface="Arial" panose="020B0604020202020204" pitchFamily="34" charset="0"/>
              <a:cs typeface="Arial" panose="020B0604020202020204" pitchFamily="34" charset="0"/>
            </a:endParaRPr>
          </a:p>
          <a:p>
            <a:pPr>
              <a:lnSpc>
                <a:spcPct val="100000"/>
              </a:lnSpc>
              <a:buClr>
                <a:srgbClr val="00B0F0"/>
              </a:buClr>
              <a:buSzPct val="75000"/>
            </a:pPr>
            <a:endParaRPr lang="en-US" sz="1600" b="1" dirty="0">
              <a:latin typeface="Arial" panose="020B0604020202020204" pitchFamily="34" charset="0"/>
              <a:cs typeface="Arial" panose="020B0604020202020204" pitchFamily="34" charset="0"/>
            </a:endParaRPr>
          </a:p>
          <a:p>
            <a:pPr>
              <a:lnSpc>
                <a:spcPct val="100000"/>
              </a:lnSpc>
              <a:buClr>
                <a:srgbClr val="00B0F0"/>
              </a:buClr>
              <a:buSzPct val="75000"/>
            </a:pPr>
            <a:endParaRPr lang="en-US" sz="1600" b="1" dirty="0">
              <a:latin typeface="Arial" panose="020B0604020202020204" pitchFamily="34" charset="0"/>
              <a:cs typeface="Arial" panose="020B0604020202020204" pitchFamily="34" charset="0"/>
            </a:endParaRPr>
          </a:p>
          <a:p>
            <a:pPr>
              <a:lnSpc>
                <a:spcPct val="100000"/>
              </a:lnSpc>
              <a:buClr>
                <a:srgbClr val="00B0F0"/>
              </a:buClr>
              <a:buSzPct val="75000"/>
            </a:pPr>
            <a:endParaRPr lang="en-US" sz="1600" b="1" dirty="0">
              <a:latin typeface="Arial" panose="020B0604020202020204" pitchFamily="34" charset="0"/>
              <a:cs typeface="Arial" panose="020B0604020202020204" pitchFamily="34" charset="0"/>
            </a:endParaRPr>
          </a:p>
          <a:p>
            <a:pPr>
              <a:lnSpc>
                <a:spcPct val="100000"/>
              </a:lnSpc>
              <a:buClr>
                <a:srgbClr val="00B0F0"/>
              </a:buClr>
              <a:buSzPct val="75000"/>
            </a:pPr>
            <a:endParaRPr lang="en-US" sz="1600" b="1" dirty="0">
              <a:latin typeface="Arial" panose="020B0604020202020204" pitchFamily="34" charset="0"/>
              <a:cs typeface="Arial" panose="020B0604020202020204" pitchFamily="34" charset="0"/>
            </a:endParaRPr>
          </a:p>
          <a:p>
            <a:pPr>
              <a:lnSpc>
                <a:spcPct val="100000"/>
              </a:lnSpc>
              <a:buClr>
                <a:srgbClr val="00B0F0"/>
              </a:buClr>
              <a:buSzPct val="75000"/>
            </a:pPr>
            <a:endParaRPr lang="en-US" sz="1600" b="1" dirty="0">
              <a:latin typeface="Arial" panose="020B0604020202020204" pitchFamily="34" charset="0"/>
              <a:cs typeface="Arial" panose="020B0604020202020204" pitchFamily="34" charset="0"/>
            </a:endParaRPr>
          </a:p>
          <a:p>
            <a:pPr>
              <a:lnSpc>
                <a:spcPct val="100000"/>
              </a:lnSpc>
              <a:buClr>
                <a:srgbClr val="00B0F0"/>
              </a:buClr>
              <a:buSzPct val="75000"/>
            </a:pPr>
            <a:endParaRPr lang="en-US" sz="1600" b="1" dirty="0">
              <a:latin typeface="Arial" panose="020B0604020202020204" pitchFamily="34" charset="0"/>
              <a:cs typeface="Arial" panose="020B0604020202020204" pitchFamily="34" charset="0"/>
            </a:endParaRPr>
          </a:p>
          <a:p>
            <a:pPr>
              <a:lnSpc>
                <a:spcPct val="100000"/>
              </a:lnSpc>
              <a:buClr>
                <a:srgbClr val="00B0F0"/>
              </a:buClr>
              <a:buSzPct val="75000"/>
            </a:pPr>
            <a:r>
              <a:rPr lang="en-US" sz="1400" dirty="0">
                <a:latin typeface="Arial" panose="020B0604020202020204" pitchFamily="34" charset="0"/>
                <a:cs typeface="Arial" panose="020B0604020202020204" pitchFamily="34" charset="0"/>
              </a:rPr>
              <a:t>Summaries of health care and legal insurance benefits are available on the website under the applicable links in the top navigation menu.</a:t>
            </a:r>
            <a:endParaRPr lang="en-US" sz="1400" dirty="0">
              <a:solidFill>
                <a:srgbClr val="00B0F0"/>
              </a:solidFill>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p:txBody>
      </p:sp>
      <p:pic>
        <p:nvPicPr>
          <p:cNvPr id="9" name="Audio 8">
            <a:hlinkClick r:id="" action="ppaction://media"/>
            <a:extLst>
              <a:ext uri="{FF2B5EF4-FFF2-40B4-BE49-F238E27FC236}">
                <a16:creationId xmlns:a16="http://schemas.microsoft.com/office/drawing/2014/main" id="{6B1D7817-2B49-4129-3521-6A963590EB7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graphicFrame>
        <p:nvGraphicFramePr>
          <p:cNvPr id="4" name="Table 3">
            <a:extLst>
              <a:ext uri="{FF2B5EF4-FFF2-40B4-BE49-F238E27FC236}">
                <a16:creationId xmlns:a16="http://schemas.microsoft.com/office/drawing/2014/main" id="{F0BFBFE9-A782-4A4A-B628-635E67F4A2AE}"/>
              </a:ext>
            </a:extLst>
          </p:cNvPr>
          <p:cNvGraphicFramePr>
            <a:graphicFrameLocks noGrp="1"/>
          </p:cNvGraphicFramePr>
          <p:nvPr/>
        </p:nvGraphicFramePr>
        <p:xfrm>
          <a:off x="1085850" y="2007777"/>
          <a:ext cx="6972300" cy="2154320"/>
        </p:xfrm>
        <a:graphic>
          <a:graphicData uri="http://schemas.openxmlformats.org/drawingml/2006/table">
            <a:tbl>
              <a:tblPr/>
              <a:tblGrid>
                <a:gridCol w="3760913">
                  <a:extLst>
                    <a:ext uri="{9D8B030D-6E8A-4147-A177-3AD203B41FA5}">
                      <a16:colId xmlns:a16="http://schemas.microsoft.com/office/drawing/2014/main" val="863328209"/>
                    </a:ext>
                  </a:extLst>
                </a:gridCol>
                <a:gridCol w="3211387">
                  <a:extLst>
                    <a:ext uri="{9D8B030D-6E8A-4147-A177-3AD203B41FA5}">
                      <a16:colId xmlns:a16="http://schemas.microsoft.com/office/drawing/2014/main" val="3731746482"/>
                    </a:ext>
                  </a:extLst>
                </a:gridCol>
              </a:tblGrid>
              <a:tr h="495300">
                <a:tc gridSpan="2">
                  <a:txBody>
                    <a:bodyPr/>
                    <a:lstStyle/>
                    <a:p>
                      <a:pPr algn="ctr" fontAlgn="ctr"/>
                      <a:r>
                        <a:rPr lang="en-US" sz="1600" b="1" i="0" u="none" strike="noStrike" dirty="0">
                          <a:solidFill>
                            <a:srgbClr val="000000"/>
                          </a:solidFill>
                          <a:effectLst/>
                          <a:latin typeface="Arial" panose="020B0604020202020204" pitchFamily="34" charset="0"/>
                        </a:rPr>
                        <a:t>Dental, Vision and Legal Insurance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n-US"/>
                    </a:p>
                  </a:txBody>
                  <a:tcPr/>
                </a:tc>
                <a:extLst>
                  <a:ext uri="{0D108BD9-81ED-4DB2-BD59-A6C34878D82A}">
                    <a16:rowId xmlns:a16="http://schemas.microsoft.com/office/drawing/2014/main" val="2468969791"/>
                  </a:ext>
                </a:extLst>
              </a:tr>
              <a:tr h="495300">
                <a:tc>
                  <a:txBody>
                    <a:bodyPr/>
                    <a:lstStyle/>
                    <a:p>
                      <a:pPr algn="ctr" fontAlgn="ctr"/>
                      <a:r>
                        <a:rPr lang="en-US" sz="1600" b="1" i="0" u="none" strike="noStrike" dirty="0">
                          <a:solidFill>
                            <a:srgbClr val="000000"/>
                          </a:solidFill>
                          <a:effectLst/>
                          <a:latin typeface="Arial" panose="020B0604020202020204" pitchFamily="34" charset="0"/>
                        </a:rPr>
                        <a:t>Benefit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ctr"/>
                      <a:r>
                        <a:rPr lang="en-US" sz="1600" b="1" i="0" u="none" strike="noStrike" dirty="0">
                          <a:solidFill>
                            <a:srgbClr val="000000"/>
                          </a:solidFill>
                          <a:effectLst/>
                          <a:latin typeface="Arial" panose="020B0604020202020204" pitchFamily="34" charset="0"/>
                        </a:rPr>
                        <a:t>Insurance Carrier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extLst>
                  <a:ext uri="{0D108BD9-81ED-4DB2-BD59-A6C34878D82A}">
                    <a16:rowId xmlns:a16="http://schemas.microsoft.com/office/drawing/2014/main" val="3050164706"/>
                  </a:ext>
                </a:extLst>
              </a:tr>
              <a:tr h="438150">
                <a:tc>
                  <a:txBody>
                    <a:bodyPr/>
                    <a:lstStyle/>
                    <a:p>
                      <a:pPr algn="l" fontAlgn="ctr"/>
                      <a:r>
                        <a:rPr lang="en-US" sz="1400" b="0" i="0" u="none" strike="noStrike" dirty="0">
                          <a:solidFill>
                            <a:srgbClr val="000000"/>
                          </a:solidFill>
                          <a:effectLst/>
                          <a:latin typeface="Arial" panose="020B0604020202020204" pitchFamily="34" charset="0"/>
                        </a:rPr>
                        <a:t>$50 Deductible Dental</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Arial" panose="020B0604020202020204" pitchFamily="34" charset="0"/>
                        </a:rPr>
                        <a:t>UnitedHealthcare (UHC)</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8351447"/>
                  </a:ext>
                </a:extLst>
              </a:tr>
              <a:tr h="333375">
                <a:tc>
                  <a:txBody>
                    <a:bodyPr/>
                    <a:lstStyle/>
                    <a:p>
                      <a:pPr algn="l" fontAlgn="ctr"/>
                      <a:r>
                        <a:rPr lang="en-US" sz="1400" b="0" i="0" u="none" strike="noStrike" dirty="0">
                          <a:solidFill>
                            <a:srgbClr val="000000"/>
                          </a:solidFill>
                          <a:effectLst/>
                          <a:latin typeface="Arial" panose="020B0604020202020204" pitchFamily="34" charset="0"/>
                        </a:rPr>
                        <a:t>Vision Benefit</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Arial" panose="020B0604020202020204" pitchFamily="34" charset="0"/>
                        </a:rPr>
                        <a:t>VSP </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7277934"/>
                  </a:ext>
                </a:extLst>
              </a:tr>
              <a:tr h="392195">
                <a:tc>
                  <a:txBody>
                    <a:bodyPr/>
                    <a:lstStyle/>
                    <a:p>
                      <a:pPr algn="l" fontAlgn="ctr"/>
                      <a:r>
                        <a:rPr lang="en-US" sz="1400" b="0" i="0" u="none" strike="noStrike" dirty="0">
                          <a:solidFill>
                            <a:srgbClr val="000000"/>
                          </a:solidFill>
                          <a:effectLst/>
                          <a:latin typeface="Arial" panose="020B0604020202020204" pitchFamily="34" charset="0"/>
                        </a:rPr>
                        <a:t>Legal Insurance </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400" b="0" i="0" u="none" strike="noStrike" dirty="0">
                          <a:solidFill>
                            <a:srgbClr val="000000"/>
                          </a:solidFill>
                          <a:effectLst/>
                          <a:latin typeface="Arial" panose="020B0604020202020204" pitchFamily="34" charset="0"/>
                        </a:rPr>
                        <a:t>ARAG Insurance Co.</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3274478"/>
                  </a:ext>
                </a:extLst>
              </a:tr>
            </a:tbl>
          </a:graphicData>
        </a:graphic>
      </p:graphicFrame>
    </p:spTree>
    <p:extLst>
      <p:ext uri="{BB962C8B-B14F-4D97-AF65-F5344CB8AC3E}">
        <p14:creationId xmlns:p14="http://schemas.microsoft.com/office/powerpoint/2010/main" val="3403817890"/>
      </p:ext>
    </p:extLst>
  </p:cSld>
  <p:clrMapOvr>
    <a:masterClrMapping/>
  </p:clrMapOvr>
  <mc:AlternateContent xmlns:mc="http://schemas.openxmlformats.org/markup-compatibility/2006" xmlns:p14="http://schemas.microsoft.com/office/powerpoint/2010/main">
    <mc:Choice Requires="p14">
      <p:transition spd="slow" p14:dur="2000" advTm="44179"/>
    </mc:Choice>
    <mc:Fallback xmlns="">
      <p:transition spd="slow" advTm="441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6D508-04FA-4F68-B159-5D6C6F7F98B5}"/>
              </a:ext>
            </a:extLst>
          </p:cNvPr>
          <p:cNvSpPr>
            <a:spLocks noGrp="1"/>
          </p:cNvSpPr>
          <p:nvPr>
            <p:ph type="title"/>
          </p:nvPr>
        </p:nvSpPr>
        <p:spPr>
          <a:xfrm>
            <a:off x="0" y="-8585"/>
            <a:ext cx="9144000" cy="1384161"/>
          </a:xfrm>
        </p:spPr>
        <p:txBody>
          <a:bodyPr/>
          <a:lstStyle/>
          <a:p>
            <a:pPr algn="ctr"/>
            <a:r>
              <a:rPr lang="en-US" sz="3200" b="1" i="1" dirty="0">
                <a:solidFill>
                  <a:srgbClr val="00B0F0"/>
                </a:solidFill>
                <a:latin typeface="Arial" panose="020B0604020202020204" pitchFamily="34" charset="0"/>
                <a:cs typeface="Arial" panose="020B0604020202020204" pitchFamily="34" charset="0"/>
              </a:rPr>
              <a:t>Non-Medicare</a:t>
            </a:r>
            <a:r>
              <a:rPr lang="en-US" sz="3200" b="1" dirty="0">
                <a:solidFill>
                  <a:schemeClr val="tx2">
                    <a:lumMod val="50000"/>
                  </a:schemeClr>
                </a:solidFill>
                <a:latin typeface="Arial" panose="020B0604020202020204" pitchFamily="34" charset="0"/>
                <a:cs typeface="Arial" panose="020B0604020202020204" pitchFamily="34" charset="0"/>
              </a:rPr>
              <a:t> Medical Coverage</a:t>
            </a:r>
            <a:endParaRPr lang="en-US" b="1" dirty="0">
              <a:solidFill>
                <a:schemeClr val="tx2">
                  <a:lumMod val="50000"/>
                </a:schemeClr>
              </a:solidFill>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E7095139-284F-4262-A2B2-8D3AFE797055}"/>
              </a:ext>
            </a:extLst>
          </p:cNvPr>
          <p:cNvSpPr>
            <a:spLocks noGrp="1"/>
          </p:cNvSpPr>
          <p:nvPr>
            <p:ph idx="1"/>
          </p:nvPr>
        </p:nvSpPr>
        <p:spPr>
          <a:xfrm>
            <a:off x="381000" y="2605203"/>
            <a:ext cx="8382000" cy="4460897"/>
          </a:xfrm>
        </p:spPr>
        <p:txBody>
          <a:bodyPr>
            <a:normAutofit/>
          </a:bodyPr>
          <a:lstStyle/>
          <a:p>
            <a:pPr marL="457200" lvl="1" indent="0">
              <a:lnSpc>
                <a:spcPct val="150000"/>
              </a:lnSpc>
              <a:buClr>
                <a:srgbClr val="00B0F0"/>
              </a:buClr>
              <a:buSzPct val="75000"/>
              <a:buNone/>
            </a:pPr>
            <a:endParaRPr lang="en-US" sz="1400" dirty="0">
              <a:latin typeface="Arial" panose="020B0604020202020204" pitchFamily="34" charset="0"/>
              <a:cs typeface="Arial" panose="020B0604020202020204" pitchFamily="34" charset="0"/>
            </a:endParaRP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Deductibles, coinsurance, copayments and out-of-pocket maximums vary by benefit option</a:t>
            </a: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Non-Medicare medical summaries, highlights and Summaries of Benefits and Coverage (SBCs) are available on the website under the applicable links in the top navigation menu</a:t>
            </a:r>
            <a:endParaRPr lang="en-US" sz="1400" dirty="0">
              <a:latin typeface="Arial" panose="020B0604020202020204" pitchFamily="34" charset="0"/>
              <a:cs typeface="Arial" panose="020B0604020202020204" pitchFamily="34" charset="0"/>
            </a:endParaRPr>
          </a:p>
          <a:p>
            <a:pPr marL="457200" lvl="1" indent="0">
              <a:lnSpc>
                <a:spcPct val="150000"/>
              </a:lnSpc>
              <a:buClr>
                <a:srgbClr val="00B0F0"/>
              </a:buClr>
              <a:buSzPct val="75000"/>
              <a:buNone/>
            </a:pPr>
            <a:endParaRPr lang="en-US" sz="1800" dirty="0">
              <a:latin typeface="Arial" panose="020B0604020202020204" pitchFamily="34" charset="0"/>
              <a:cs typeface="Arial" panose="020B0604020202020204" pitchFamily="34" charset="0"/>
            </a:endParaRPr>
          </a:p>
          <a:p>
            <a:pPr marL="914400" lvl="1" indent="-457200">
              <a:lnSpc>
                <a:spcPct val="150000"/>
              </a:lnSpc>
              <a:buClr>
                <a:srgbClr val="00B0F0"/>
              </a:buClr>
              <a:buSzPct val="75000"/>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914400" lvl="1" indent="-457200">
              <a:lnSpc>
                <a:spcPct val="150000"/>
              </a:lnSpc>
              <a:buClr>
                <a:srgbClr val="00B0F0"/>
              </a:buClr>
              <a:buSzPct val="75000"/>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914400" lvl="1" indent="-457200">
              <a:lnSpc>
                <a:spcPct val="150000"/>
              </a:lnSpc>
              <a:buClr>
                <a:srgbClr val="00B0F0"/>
              </a:buClr>
              <a:buSzPct val="75000"/>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914400" lvl="1" indent="-457200">
              <a:lnSpc>
                <a:spcPct val="150000"/>
              </a:lnSpc>
              <a:buClr>
                <a:srgbClr val="00B0F0"/>
              </a:buClr>
              <a:buSzPct val="75000"/>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0" indent="0">
              <a:buNone/>
            </a:pPr>
            <a:endParaRPr lang="en-US" sz="1600" dirty="0">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8BB7BEBA-0D26-43C3-AE11-AAA3B829497D}"/>
              </a:ext>
            </a:extLst>
          </p:cNvPr>
          <p:cNvGraphicFramePr>
            <a:graphicFrameLocks noGrp="1"/>
          </p:cNvGraphicFramePr>
          <p:nvPr/>
        </p:nvGraphicFramePr>
        <p:xfrm>
          <a:off x="698500" y="1184737"/>
          <a:ext cx="7886700" cy="1713443"/>
        </p:xfrm>
        <a:graphic>
          <a:graphicData uri="http://schemas.openxmlformats.org/drawingml/2006/table">
            <a:tbl>
              <a:tblPr/>
              <a:tblGrid>
                <a:gridCol w="7886700">
                  <a:extLst>
                    <a:ext uri="{9D8B030D-6E8A-4147-A177-3AD203B41FA5}">
                      <a16:colId xmlns:a16="http://schemas.microsoft.com/office/drawing/2014/main" val="816961837"/>
                    </a:ext>
                  </a:extLst>
                </a:gridCol>
              </a:tblGrid>
              <a:tr h="473931">
                <a:tc>
                  <a:txBody>
                    <a:bodyPr/>
                    <a:lstStyle/>
                    <a:p>
                      <a:pPr algn="ctr" fontAlgn="ctr"/>
                      <a:r>
                        <a:rPr lang="en-US" sz="1500" b="1" i="0" u="none" strike="noStrike" dirty="0">
                          <a:solidFill>
                            <a:srgbClr val="000000"/>
                          </a:solidFill>
                          <a:effectLst/>
                          <a:latin typeface="Arial" panose="020B0604020202020204" pitchFamily="34" charset="0"/>
                        </a:rPr>
                        <a:t>Non-Medicare Medical Benefit Options</a:t>
                      </a:r>
                    </a:p>
                  </a:txBody>
                  <a:tcPr marL="9114"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extLst>
                  <a:ext uri="{0D108BD9-81ED-4DB2-BD59-A6C34878D82A}">
                    <a16:rowId xmlns:a16="http://schemas.microsoft.com/office/drawing/2014/main" val="529384627"/>
                  </a:ext>
                </a:extLst>
              </a:tr>
              <a:tr h="300764">
                <a:tc>
                  <a:txBody>
                    <a:bodyPr/>
                    <a:lstStyle/>
                    <a:p>
                      <a:pPr algn="l" fontAlgn="ctr"/>
                      <a:r>
                        <a:rPr lang="en-US" sz="1300" b="1" i="0" u="none" strike="noStrike" dirty="0">
                          <a:solidFill>
                            <a:srgbClr val="000000"/>
                          </a:solidFill>
                          <a:effectLst/>
                          <a:latin typeface="Arial" panose="020B0604020202020204" pitchFamily="34" charset="0"/>
                        </a:rPr>
                        <a:t>Administered through UnitedHealthcare (UHC) </a:t>
                      </a:r>
                    </a:p>
                  </a:txBody>
                  <a:tcPr marL="82027"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807794675"/>
                  </a:ext>
                </a:extLst>
              </a:tr>
              <a:tr h="318992">
                <a:tc>
                  <a:txBody>
                    <a:bodyPr/>
                    <a:lstStyle/>
                    <a:p>
                      <a:pPr algn="l" fontAlgn="ctr"/>
                      <a:r>
                        <a:rPr lang="en-US" sz="1300" b="1" i="0" u="none" strike="noStrike" dirty="0">
                          <a:solidFill>
                            <a:srgbClr val="000000"/>
                          </a:solidFill>
                          <a:effectLst/>
                          <a:latin typeface="Arial" panose="020B0604020202020204" pitchFamily="34" charset="0"/>
                        </a:rPr>
                        <a:t>$1,000 Deductible Retiree Choice Plus</a:t>
                      </a:r>
                    </a:p>
                  </a:txBody>
                  <a:tcPr marL="164053"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9635688"/>
                  </a:ext>
                </a:extLst>
              </a:tr>
              <a:tr h="318992">
                <a:tc>
                  <a:txBody>
                    <a:bodyPr/>
                    <a:lstStyle/>
                    <a:p>
                      <a:pPr algn="l" fontAlgn="ctr"/>
                      <a:r>
                        <a:rPr lang="en-US" sz="1300" b="1" i="0" u="none" strike="noStrike" dirty="0">
                          <a:solidFill>
                            <a:srgbClr val="000000"/>
                          </a:solidFill>
                          <a:effectLst/>
                          <a:latin typeface="Arial" panose="020B0604020202020204" pitchFamily="34" charset="0"/>
                        </a:rPr>
                        <a:t>Copay/$500 Deductible Retiree Choice Plus*</a:t>
                      </a:r>
                    </a:p>
                  </a:txBody>
                  <a:tcPr marL="164053"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4684386"/>
                  </a:ext>
                </a:extLst>
              </a:tr>
              <a:tr h="300764">
                <a:tc>
                  <a:txBody>
                    <a:bodyPr/>
                    <a:lstStyle/>
                    <a:p>
                      <a:pPr algn="l" fontAlgn="ctr"/>
                      <a:r>
                        <a:rPr lang="en-US" sz="1300" b="0" i="0" u="none" strike="noStrike" dirty="0">
                          <a:solidFill>
                            <a:srgbClr val="000000"/>
                          </a:solidFill>
                          <a:effectLst/>
                          <a:latin typeface="Arial" panose="020B0604020202020204" pitchFamily="34" charset="0"/>
                        </a:rPr>
                        <a:t>*An Out-of-Area $500 Deductible option is offered to participants residing outside of the UHC network.</a:t>
                      </a:r>
                    </a:p>
                  </a:txBody>
                  <a:tcPr marL="82027"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3145084"/>
                  </a:ext>
                </a:extLst>
              </a:tr>
            </a:tbl>
          </a:graphicData>
        </a:graphic>
      </p:graphicFrame>
      <p:pic>
        <p:nvPicPr>
          <p:cNvPr id="16" name="Audio 15">
            <a:hlinkClick r:id="" action="ppaction://media"/>
            <a:extLst>
              <a:ext uri="{FF2B5EF4-FFF2-40B4-BE49-F238E27FC236}">
                <a16:creationId xmlns:a16="http://schemas.microsoft.com/office/drawing/2014/main" id="{124738E1-3A5B-3019-C11C-B1DD82346A7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45891" t="-245891" r="-245891" b="-245891"/>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4099023487"/>
      </p:ext>
    </p:extLst>
  </p:cSld>
  <p:clrMapOvr>
    <a:masterClrMapping/>
  </p:clrMapOvr>
  <mc:AlternateContent xmlns:mc="http://schemas.openxmlformats.org/markup-compatibility/2006">
    <mc:Choice xmlns:p14="http://schemas.microsoft.com/office/powerpoint/2010/main" Requires="p14">
      <p:transition spd="slow" p14:dur="2000" advTm="56961"/>
    </mc:Choice>
    <mc:Fallback>
      <p:transition spd="slow" advTm="569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6D508-04FA-4F68-B159-5D6C6F7F98B5}"/>
              </a:ext>
            </a:extLst>
          </p:cNvPr>
          <p:cNvSpPr>
            <a:spLocks noGrp="1"/>
          </p:cNvSpPr>
          <p:nvPr>
            <p:ph type="title"/>
          </p:nvPr>
        </p:nvSpPr>
        <p:spPr>
          <a:xfrm>
            <a:off x="698500" y="49816"/>
            <a:ext cx="7886700" cy="1200915"/>
          </a:xfrm>
        </p:spPr>
        <p:txBody>
          <a:bodyPr>
            <a:normAutofit/>
          </a:bodyPr>
          <a:lstStyle/>
          <a:p>
            <a:pPr algn="ctr"/>
            <a:r>
              <a:rPr lang="en-US" sz="3600" b="1" i="1" dirty="0">
                <a:solidFill>
                  <a:srgbClr val="00B0F0"/>
                </a:solidFill>
                <a:latin typeface="Arial" panose="020B0604020202020204" pitchFamily="34" charset="0"/>
                <a:cs typeface="Arial" panose="020B0604020202020204" pitchFamily="34" charset="0"/>
              </a:rPr>
              <a:t>Non-Medicare</a:t>
            </a:r>
            <a:r>
              <a:rPr lang="en-US" sz="3600" b="1" dirty="0">
                <a:solidFill>
                  <a:schemeClr val="tx2">
                    <a:lumMod val="50000"/>
                  </a:schemeClr>
                </a:solidFill>
                <a:latin typeface="Arial" panose="020B0604020202020204" pitchFamily="34" charset="0"/>
                <a:cs typeface="Arial" panose="020B0604020202020204" pitchFamily="34" charset="0"/>
              </a:rPr>
              <a:t> Medical Coverage</a:t>
            </a:r>
          </a:p>
        </p:txBody>
      </p:sp>
      <p:pic>
        <p:nvPicPr>
          <p:cNvPr id="3" name="Audio 2">
            <a:hlinkClick r:id="" action="ppaction://media"/>
            <a:extLst>
              <a:ext uri="{FF2B5EF4-FFF2-40B4-BE49-F238E27FC236}">
                <a16:creationId xmlns:a16="http://schemas.microsoft.com/office/drawing/2014/main" id="{B7AB3634-39AD-2EAF-D456-DC327F48E2A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pic>
        <p:nvPicPr>
          <p:cNvPr id="4" name="Picture 3">
            <a:extLst>
              <a:ext uri="{FF2B5EF4-FFF2-40B4-BE49-F238E27FC236}">
                <a16:creationId xmlns:a16="http://schemas.microsoft.com/office/drawing/2014/main" id="{1E5D1087-C310-4553-947C-4ED8207C85A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1982" y="1329325"/>
            <a:ext cx="3806749" cy="4499433"/>
          </a:xfrm>
          <a:prstGeom prst="rect">
            <a:avLst/>
          </a:prstGeom>
          <a:ln>
            <a:noFill/>
          </a:ln>
          <a:effectLst>
            <a:outerShdw blurRad="292100" dist="139700" dir="2700000" algn="tl" rotWithShape="0">
              <a:srgbClr val="333333">
                <a:alpha val="65000"/>
              </a:srgbClr>
            </a:outerShdw>
          </a:effectLst>
        </p:spPr>
      </p:pic>
      <p:sp>
        <p:nvSpPr>
          <p:cNvPr id="7" name="Content Placeholder 2">
            <a:extLst>
              <a:ext uri="{FF2B5EF4-FFF2-40B4-BE49-F238E27FC236}">
                <a16:creationId xmlns:a16="http://schemas.microsoft.com/office/drawing/2014/main" id="{74DE4C30-9D06-441A-A660-15727CE08139}"/>
              </a:ext>
            </a:extLst>
          </p:cNvPr>
          <p:cNvSpPr>
            <a:spLocks noGrp="1"/>
          </p:cNvSpPr>
          <p:nvPr>
            <p:ph idx="1"/>
          </p:nvPr>
        </p:nvSpPr>
        <p:spPr>
          <a:xfrm>
            <a:off x="4495800" y="1594441"/>
            <a:ext cx="4495800" cy="5791790"/>
          </a:xfrm>
        </p:spPr>
        <p:txBody>
          <a:bodyPr>
            <a:normAutofit/>
          </a:bodyPr>
          <a:lstStyle/>
          <a:p>
            <a:pPr marL="0" indent="0">
              <a:lnSpc>
                <a:spcPct val="150000"/>
              </a:lnSpc>
              <a:buClr>
                <a:srgbClr val="00B0F0"/>
              </a:buClr>
              <a:buSzPct val="75000"/>
              <a:buNone/>
            </a:pPr>
            <a:r>
              <a:rPr lang="en-US" sz="1600" b="1" dirty="0">
                <a:latin typeface="Arial" panose="020B0604020202020204" pitchFamily="34" charset="0"/>
                <a:cs typeface="Arial" panose="020B0604020202020204" pitchFamily="34" charset="0"/>
              </a:rPr>
              <a:t>Online resources are available from UHC</a:t>
            </a:r>
            <a:endParaRPr lang="en-US" sz="1600" dirty="0">
              <a:latin typeface="Arial" panose="020B0604020202020204" pitchFamily="34" charset="0"/>
              <a:cs typeface="Arial" panose="020B0604020202020204" pitchFamily="34" charset="0"/>
            </a:endParaRPr>
          </a:p>
          <a:p>
            <a:pPr>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Manage your benefits and health care costs through </a:t>
            </a:r>
            <a:r>
              <a:rPr lang="en-US" sz="1600" dirty="0">
                <a:latin typeface="Arial" panose="020B0604020202020204" pitchFamily="34" charset="0"/>
                <a:cs typeface="Arial" panose="020B0604020202020204" pitchFamily="34" charset="0"/>
                <a:hlinkClick r:id="rId7"/>
              </a:rPr>
              <a:t>www.myuhc.com</a:t>
            </a:r>
            <a:r>
              <a:rPr lang="en-US" sz="1600" dirty="0">
                <a:latin typeface="Arial" panose="020B0604020202020204" pitchFamily="34" charset="0"/>
                <a:cs typeface="Arial" panose="020B0604020202020204" pitchFamily="34" charset="0"/>
              </a:rPr>
              <a:t> or the UHC mobile app:</a:t>
            </a: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View or print your ID cards</a:t>
            </a: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Estimate health care costs</a:t>
            </a: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Search for network providers</a:t>
            </a:r>
          </a:p>
          <a:p>
            <a:pPr lvl="1">
              <a:lnSpc>
                <a:spcPct val="15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Access Virtual Visits</a:t>
            </a:r>
          </a:p>
          <a:p>
            <a:pPr marL="742950" lvl="1" indent="-285750">
              <a:lnSpc>
                <a:spcPct val="150000"/>
              </a:lnSpc>
              <a:buClr>
                <a:srgbClr val="00B0F0"/>
              </a:buClr>
              <a:buSzPct val="75000"/>
              <a:buFont typeface="Wingdings 3" panose="05040102010807070707" pitchFamily="18" charset="2"/>
              <a:buChar char="p"/>
            </a:pPr>
            <a:endParaRPr lang="en-US" sz="1400" dirty="0">
              <a:latin typeface="Arial" panose="020B0604020202020204" pitchFamily="34" charset="0"/>
              <a:cs typeface="Arial" panose="020B0604020202020204" pitchFamily="34" charset="0"/>
            </a:endParaRPr>
          </a:p>
          <a:p>
            <a:pPr marL="457200" indent="-457200">
              <a:buFont typeface="+mj-lt"/>
              <a:buAutoNum type="arabicPeriod"/>
            </a:pP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9011951"/>
      </p:ext>
    </p:extLst>
  </p:cSld>
  <p:clrMapOvr>
    <a:masterClrMapping/>
  </p:clrMapOvr>
  <mc:AlternateContent xmlns:mc="http://schemas.openxmlformats.org/markup-compatibility/2006" xmlns:p14="http://schemas.microsoft.com/office/powerpoint/2010/main">
    <mc:Choice Requires="p14">
      <p:transition spd="slow" p14:dur="2000" advTm="50773"/>
    </mc:Choice>
    <mc:Fallback xmlns="">
      <p:transition spd="slow" advTm="507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E7095139-284F-4262-A2B2-8D3AFE797055}"/>
              </a:ext>
            </a:extLst>
          </p:cNvPr>
          <p:cNvSpPr>
            <a:spLocks noGrp="1"/>
          </p:cNvSpPr>
          <p:nvPr>
            <p:ph idx="1"/>
          </p:nvPr>
        </p:nvSpPr>
        <p:spPr>
          <a:xfrm>
            <a:off x="583324" y="1383059"/>
            <a:ext cx="8274431" cy="5351832"/>
          </a:xfrm>
        </p:spPr>
        <p:txBody>
          <a:bodyPr>
            <a:normAutofit fontScale="32500" lnSpcReduction="20000"/>
          </a:bodyPr>
          <a:lstStyle/>
          <a:p>
            <a:pPr marL="0" indent="0">
              <a:lnSpc>
                <a:spcPct val="150000"/>
              </a:lnSpc>
              <a:buClr>
                <a:srgbClr val="00B0F0"/>
              </a:buClr>
              <a:buSzPct val="75000"/>
              <a:buNone/>
            </a:pPr>
            <a:r>
              <a:rPr lang="en-US" sz="5500" b="1" dirty="0">
                <a:latin typeface="Arial" panose="020B0604020202020204" pitchFamily="34" charset="0"/>
                <a:cs typeface="Arial" panose="020B0604020202020204" pitchFamily="34" charset="0"/>
              </a:rPr>
              <a:t>Coverage is provided by UnitedHealthcare (UHC) and Express Scripts Rx</a:t>
            </a:r>
            <a:endParaRPr lang="en-US" sz="5500" dirty="0">
              <a:latin typeface="Arial" panose="020B0604020202020204" pitchFamily="34" charset="0"/>
              <a:cs typeface="Arial" panose="020B0604020202020204" pitchFamily="34" charset="0"/>
            </a:endParaRPr>
          </a:p>
          <a:p>
            <a:pPr>
              <a:lnSpc>
                <a:spcPct val="150000"/>
              </a:lnSpc>
              <a:buClr>
                <a:srgbClr val="00B0F0"/>
              </a:buClr>
              <a:buSzPct val="75000"/>
              <a:buFont typeface="Wingdings" panose="05000000000000000000" pitchFamily="2" charset="2"/>
              <a:buChar char="Ø"/>
            </a:pPr>
            <a:r>
              <a:rPr lang="en-US" sz="4900" dirty="0">
                <a:latin typeface="Arial" panose="020B0604020202020204" pitchFamily="34" charset="0"/>
                <a:cs typeface="Arial" panose="020B0604020202020204" pitchFamily="34" charset="0"/>
              </a:rPr>
              <a:t>Preventive Care covered at 100% when receiving care from an in-network provider, including:</a:t>
            </a:r>
          </a:p>
          <a:p>
            <a:pPr lvl="1">
              <a:lnSpc>
                <a:spcPct val="150000"/>
              </a:lnSpc>
              <a:buClr>
                <a:srgbClr val="00B0F0"/>
              </a:buClr>
              <a:buSzPct val="75000"/>
              <a:buFont typeface="Wingdings" panose="05000000000000000000" pitchFamily="2" charset="2"/>
              <a:buChar char="Ø"/>
            </a:pPr>
            <a:r>
              <a:rPr lang="en-US" sz="4900" dirty="0">
                <a:latin typeface="Arial" panose="020B0604020202020204" pitchFamily="34" charset="0"/>
                <a:cs typeface="Arial" panose="020B0604020202020204" pitchFamily="34" charset="0"/>
              </a:rPr>
              <a:t>Annual physicals and screenings </a:t>
            </a:r>
          </a:p>
          <a:p>
            <a:pPr lvl="1">
              <a:lnSpc>
                <a:spcPct val="150000"/>
              </a:lnSpc>
              <a:buClr>
                <a:srgbClr val="00B0F0"/>
              </a:buClr>
              <a:buSzPct val="75000"/>
              <a:buFont typeface="Wingdings" panose="05000000000000000000" pitchFamily="2" charset="2"/>
              <a:buChar char="Ø"/>
            </a:pPr>
            <a:r>
              <a:rPr lang="en-US" sz="4900" dirty="0">
                <a:latin typeface="Arial" panose="020B0604020202020204" pitchFamily="34" charset="0"/>
                <a:cs typeface="Arial" panose="020B0604020202020204" pitchFamily="34" charset="0"/>
              </a:rPr>
              <a:t>Covered vaccinations </a:t>
            </a:r>
          </a:p>
          <a:p>
            <a:pPr lvl="1">
              <a:lnSpc>
                <a:spcPct val="150000"/>
              </a:lnSpc>
              <a:buClr>
                <a:srgbClr val="00B0F0"/>
              </a:buClr>
              <a:buSzPct val="75000"/>
              <a:buFont typeface="Wingdings" panose="05000000000000000000" pitchFamily="2" charset="2"/>
              <a:buChar char="Ø"/>
            </a:pPr>
            <a:r>
              <a:rPr lang="en-US" sz="4900" dirty="0">
                <a:latin typeface="Arial" panose="020B0604020202020204" pitchFamily="34" charset="0"/>
                <a:cs typeface="Arial" panose="020B0604020202020204" pitchFamily="34" charset="0"/>
              </a:rPr>
              <a:t>Covered laboratory and imaging services (lab, x-rays, etc.)</a:t>
            </a:r>
          </a:p>
          <a:p>
            <a:pPr>
              <a:lnSpc>
                <a:spcPct val="150000"/>
              </a:lnSpc>
              <a:buClr>
                <a:srgbClr val="00B0F0"/>
              </a:buClr>
              <a:buSzPct val="75000"/>
              <a:buFont typeface="Wingdings" panose="05000000000000000000" pitchFamily="2" charset="2"/>
              <a:buChar char="Ø"/>
            </a:pPr>
            <a:r>
              <a:rPr lang="en-US" sz="4900" dirty="0">
                <a:latin typeface="Arial" panose="020B0604020202020204" pitchFamily="34" charset="0"/>
                <a:cs typeface="Arial" panose="020B0604020202020204" pitchFamily="34" charset="0"/>
              </a:rPr>
              <a:t>Access care anytime through Virtual Visits</a:t>
            </a:r>
          </a:p>
          <a:p>
            <a:pPr lvl="1">
              <a:lnSpc>
                <a:spcPct val="150000"/>
              </a:lnSpc>
              <a:buClr>
                <a:srgbClr val="00B0F0"/>
              </a:buClr>
              <a:buSzPct val="75000"/>
              <a:buFont typeface="Wingdings" panose="05000000000000000000" pitchFamily="2" charset="2"/>
              <a:buChar char="Ø"/>
            </a:pPr>
            <a:r>
              <a:rPr lang="en-US" sz="4900" dirty="0">
                <a:latin typeface="Arial" panose="020B0604020202020204" pitchFamily="34" charset="0"/>
                <a:cs typeface="Arial" panose="020B0604020202020204" pitchFamily="34" charset="0"/>
              </a:rPr>
              <a:t>See a doctor 24/7 from your smartphone, tablet or computer </a:t>
            </a:r>
          </a:p>
          <a:p>
            <a:pPr lvl="1">
              <a:lnSpc>
                <a:spcPct val="150000"/>
              </a:lnSpc>
              <a:buClr>
                <a:srgbClr val="00B0F0"/>
              </a:buClr>
              <a:buSzPct val="75000"/>
              <a:buFont typeface="Wingdings" panose="05000000000000000000" pitchFamily="2" charset="2"/>
              <a:buChar char="Ø"/>
            </a:pPr>
            <a:r>
              <a:rPr lang="en-US" sz="4900" dirty="0">
                <a:latin typeface="Arial" panose="020B0604020202020204" pitchFamily="34" charset="0"/>
                <a:cs typeface="Arial" panose="020B0604020202020204" pitchFamily="34" charset="0"/>
              </a:rPr>
              <a:t>$15 copayment</a:t>
            </a:r>
          </a:p>
          <a:p>
            <a:pPr lvl="1">
              <a:lnSpc>
                <a:spcPct val="150000"/>
              </a:lnSpc>
              <a:buClr>
                <a:srgbClr val="00B0F0"/>
              </a:buClr>
              <a:buSzPct val="75000"/>
              <a:buFont typeface="Wingdings" panose="05000000000000000000" pitchFamily="2" charset="2"/>
              <a:buChar char="Ø"/>
            </a:pPr>
            <a:r>
              <a:rPr lang="en-US" sz="4900" dirty="0">
                <a:latin typeface="Arial" panose="020B0604020202020204" pitchFamily="34" charset="0"/>
                <a:cs typeface="Arial" panose="020B0604020202020204" pitchFamily="34" charset="0"/>
              </a:rPr>
              <a:t>Most visits take approximately 10 to 15 minutes</a:t>
            </a:r>
          </a:p>
          <a:p>
            <a:pPr lvl="1">
              <a:lnSpc>
                <a:spcPct val="150000"/>
              </a:lnSpc>
              <a:buClr>
                <a:srgbClr val="00B0F0"/>
              </a:buClr>
              <a:buSzPct val="75000"/>
              <a:buFont typeface="Wingdings" panose="05000000000000000000" pitchFamily="2" charset="2"/>
              <a:buChar char="Ø"/>
            </a:pPr>
            <a:r>
              <a:rPr lang="en-US" sz="4900" dirty="0">
                <a:latin typeface="Arial" panose="020B0604020202020204" pitchFamily="34" charset="0"/>
                <a:cs typeface="Arial" panose="020B0604020202020204" pitchFamily="34" charset="0"/>
              </a:rPr>
              <a:t>View the next slide to see all that is available through the virtual visits program</a:t>
            </a:r>
            <a:br>
              <a:rPr lang="en-US" sz="4900" dirty="0">
                <a:latin typeface="Arial" panose="020B0604020202020204" pitchFamily="34" charset="0"/>
                <a:cs typeface="Arial" panose="020B0604020202020204" pitchFamily="34" charset="0"/>
              </a:rPr>
            </a:br>
            <a:endParaRPr lang="en-US" sz="4900" dirty="0">
              <a:latin typeface="Arial" panose="020B0604020202020204" pitchFamily="34" charset="0"/>
              <a:cs typeface="Arial" panose="020B0604020202020204" pitchFamily="34" charset="0"/>
            </a:endParaRPr>
          </a:p>
          <a:p>
            <a:pPr marL="1200150" lvl="2" indent="-285750">
              <a:lnSpc>
                <a:spcPct val="150000"/>
              </a:lnSpc>
              <a:buClr>
                <a:srgbClr val="00B0F0"/>
              </a:buClr>
              <a:buSzPct val="75000"/>
            </a:pPr>
            <a:endParaRPr lang="en-US" sz="1300" dirty="0">
              <a:latin typeface="Arial" panose="020B0604020202020204" pitchFamily="34" charset="0"/>
              <a:cs typeface="Arial" panose="020B0604020202020204" pitchFamily="34" charset="0"/>
            </a:endParaRPr>
          </a:p>
          <a:p>
            <a:pPr marL="1200150" lvl="2" indent="-285750">
              <a:lnSpc>
                <a:spcPct val="150000"/>
              </a:lnSpc>
              <a:buClr>
                <a:srgbClr val="00B0F0"/>
              </a:buClr>
              <a:buSzPct val="75000"/>
            </a:pPr>
            <a:endParaRPr lang="en-US" sz="1300" dirty="0">
              <a:latin typeface="Arial" panose="020B0604020202020204" pitchFamily="34" charset="0"/>
              <a:cs typeface="Arial" panose="020B0604020202020204" pitchFamily="34" charset="0"/>
            </a:endParaRPr>
          </a:p>
          <a:p>
            <a:pPr marL="742950" lvl="1" indent="-285750">
              <a:lnSpc>
                <a:spcPct val="150000"/>
              </a:lnSpc>
              <a:buClr>
                <a:srgbClr val="00B0F0"/>
              </a:buClr>
              <a:buSzPct val="75000"/>
            </a:pPr>
            <a:endParaRPr lang="en-US" sz="1400" dirty="0">
              <a:latin typeface="Arial" panose="020B0604020202020204" pitchFamily="34" charset="0"/>
              <a:cs typeface="Arial" panose="020B0604020202020204" pitchFamily="34" charset="0"/>
            </a:endParaRPr>
          </a:p>
          <a:p>
            <a:pPr marL="742950" lvl="1" indent="-285750">
              <a:lnSpc>
                <a:spcPct val="150000"/>
              </a:lnSpc>
              <a:buClr>
                <a:srgbClr val="00B0F0"/>
              </a:buClr>
              <a:buSzPct val="75000"/>
              <a:buFont typeface="Wingdings 3" panose="05040102010807070707" pitchFamily="18" charset="2"/>
              <a:buChar char="p"/>
            </a:pPr>
            <a:endParaRPr lang="en-US" sz="1400" dirty="0">
              <a:latin typeface="Arial" panose="020B0604020202020204" pitchFamily="34" charset="0"/>
              <a:cs typeface="Arial" panose="020B0604020202020204" pitchFamily="34" charset="0"/>
            </a:endParaRPr>
          </a:p>
          <a:p>
            <a:pPr marL="742950" lvl="1" indent="-285750">
              <a:lnSpc>
                <a:spcPct val="150000"/>
              </a:lnSpc>
              <a:buClr>
                <a:srgbClr val="00B0F0"/>
              </a:buClr>
              <a:buSzPct val="75000"/>
              <a:buFont typeface="Wingdings 3" panose="05040102010807070707" pitchFamily="18" charset="2"/>
              <a:buChar char="p"/>
            </a:pPr>
            <a:endParaRPr lang="en-US" sz="1400" dirty="0">
              <a:latin typeface="Arial" panose="020B0604020202020204" pitchFamily="34" charset="0"/>
              <a:cs typeface="Arial" panose="020B0604020202020204" pitchFamily="34" charset="0"/>
            </a:endParaRPr>
          </a:p>
          <a:p>
            <a:pPr marL="457200" indent="-457200">
              <a:buFont typeface="+mj-lt"/>
              <a:buAutoNum type="arabicPeriod"/>
            </a:pP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C126D508-04FA-4F68-B159-5D6C6F7F98B5}"/>
              </a:ext>
            </a:extLst>
          </p:cNvPr>
          <p:cNvSpPr>
            <a:spLocks noGrp="1"/>
          </p:cNvSpPr>
          <p:nvPr>
            <p:ph type="title"/>
          </p:nvPr>
        </p:nvSpPr>
        <p:spPr>
          <a:xfrm>
            <a:off x="0" y="0"/>
            <a:ext cx="9144000" cy="1690689"/>
          </a:xfrm>
        </p:spPr>
        <p:txBody>
          <a:bodyPr>
            <a:normAutofit/>
          </a:bodyPr>
          <a:lstStyle/>
          <a:p>
            <a:pPr algn="ctr"/>
            <a:r>
              <a:rPr lang="en-US" sz="3600" b="1" i="1" dirty="0">
                <a:solidFill>
                  <a:srgbClr val="00B0F0"/>
                </a:solidFill>
                <a:latin typeface="Arial" panose="020B0604020202020204" pitchFamily="34" charset="0"/>
                <a:cs typeface="Arial" panose="020B0604020202020204" pitchFamily="34" charset="0"/>
              </a:rPr>
              <a:t>Non-Medicare</a:t>
            </a:r>
            <a:r>
              <a:rPr lang="en-US" sz="3600" b="1" dirty="0">
                <a:solidFill>
                  <a:schemeClr val="tx2">
                    <a:lumMod val="50000"/>
                  </a:schemeClr>
                </a:solidFill>
                <a:latin typeface="Arial" panose="020B0604020202020204" pitchFamily="34" charset="0"/>
                <a:cs typeface="Arial" panose="020B0604020202020204" pitchFamily="34" charset="0"/>
              </a:rPr>
              <a:t> Benefit Highlights</a:t>
            </a:r>
          </a:p>
        </p:txBody>
      </p:sp>
      <p:pic>
        <p:nvPicPr>
          <p:cNvPr id="3" name="Audio 2">
            <a:hlinkClick r:id="" action="ppaction://media"/>
            <a:extLst>
              <a:ext uri="{FF2B5EF4-FFF2-40B4-BE49-F238E27FC236}">
                <a16:creationId xmlns:a16="http://schemas.microsoft.com/office/drawing/2014/main" id="{0AC44492-6D79-E9CB-56DD-CB35B6F9406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254949570"/>
      </p:ext>
    </p:extLst>
  </p:cSld>
  <p:clrMapOvr>
    <a:masterClrMapping/>
  </p:clrMapOvr>
  <mc:AlternateContent xmlns:mc="http://schemas.openxmlformats.org/markup-compatibility/2006" xmlns:p14="http://schemas.microsoft.com/office/powerpoint/2010/main">
    <mc:Choice Requires="p14">
      <p:transition spd="slow" p14:dur="2000" advTm="61552"/>
    </mc:Choice>
    <mc:Fallback xmlns="">
      <p:transition spd="slow" advTm="615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3FBE2-B43C-343A-EC60-C7E7321143E2}"/>
              </a:ext>
            </a:extLst>
          </p:cNvPr>
          <p:cNvSpPr>
            <a:spLocks noGrp="1"/>
          </p:cNvSpPr>
          <p:nvPr>
            <p:ph type="title"/>
          </p:nvPr>
        </p:nvSpPr>
        <p:spPr>
          <a:xfrm>
            <a:off x="0" y="0"/>
            <a:ext cx="9144000" cy="1447800"/>
          </a:xfrm>
        </p:spPr>
        <p:txBody>
          <a:bodyPr>
            <a:normAutofit/>
          </a:bodyPr>
          <a:lstStyle/>
          <a:p>
            <a:pPr algn="ctr"/>
            <a:r>
              <a:rPr lang="en-US" sz="3600" b="1" i="1" dirty="0">
                <a:solidFill>
                  <a:srgbClr val="00B0F0"/>
                </a:solidFill>
                <a:latin typeface="Arial" panose="020B0604020202020204" pitchFamily="34" charset="0"/>
                <a:cs typeface="Arial" panose="020B0604020202020204" pitchFamily="34" charset="0"/>
              </a:rPr>
              <a:t>Non-Medicare</a:t>
            </a:r>
            <a:r>
              <a:rPr lang="en-US" sz="3600" b="1" dirty="0">
                <a:solidFill>
                  <a:schemeClr val="tx2">
                    <a:lumMod val="50000"/>
                  </a:schemeClr>
                </a:solidFill>
                <a:latin typeface="Arial" panose="020B0604020202020204" pitchFamily="34" charset="0"/>
                <a:cs typeface="Arial" panose="020B0604020202020204" pitchFamily="34" charset="0"/>
              </a:rPr>
              <a:t> Benefit Highlights</a:t>
            </a:r>
          </a:p>
        </p:txBody>
      </p:sp>
      <p:pic>
        <p:nvPicPr>
          <p:cNvPr id="5" name="Picture 4">
            <a:extLst>
              <a:ext uri="{FF2B5EF4-FFF2-40B4-BE49-F238E27FC236}">
                <a16:creationId xmlns:a16="http://schemas.microsoft.com/office/drawing/2014/main" id="{141C47DB-4181-4E67-B3E1-78038AD867A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3184" y="1181913"/>
            <a:ext cx="6917635" cy="4823235"/>
          </a:xfrm>
          <a:prstGeom prst="rect">
            <a:avLst/>
          </a:prstGeom>
          <a:ln>
            <a:noFill/>
          </a:ln>
          <a:effectLst>
            <a:outerShdw blurRad="292100" dist="139700" dir="2700000" algn="tl" rotWithShape="0">
              <a:srgbClr val="333333">
                <a:alpha val="65000"/>
              </a:srgbClr>
            </a:outerShdw>
          </a:effectLst>
        </p:spPr>
      </p:pic>
      <p:pic>
        <p:nvPicPr>
          <p:cNvPr id="3" name="Audio 2">
            <a:hlinkClick r:id="" action="ppaction://media"/>
            <a:extLst>
              <a:ext uri="{FF2B5EF4-FFF2-40B4-BE49-F238E27FC236}">
                <a16:creationId xmlns:a16="http://schemas.microsoft.com/office/drawing/2014/main" id="{7826FE37-5883-C018-BA5C-7F34498385A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071222256"/>
      </p:ext>
    </p:extLst>
  </p:cSld>
  <p:clrMapOvr>
    <a:masterClrMapping/>
  </p:clrMapOvr>
  <mc:AlternateContent xmlns:mc="http://schemas.openxmlformats.org/markup-compatibility/2006" xmlns:p14="http://schemas.microsoft.com/office/powerpoint/2010/main">
    <mc:Choice Requires="p14">
      <p:transition spd="slow" p14:dur="2000" advTm="28490"/>
    </mc:Choice>
    <mc:Fallback xmlns="">
      <p:transition spd="slow" advTm="284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6D508-04FA-4F68-B159-5D6C6F7F98B5}"/>
              </a:ext>
            </a:extLst>
          </p:cNvPr>
          <p:cNvSpPr>
            <a:spLocks noGrp="1"/>
          </p:cNvSpPr>
          <p:nvPr>
            <p:ph type="title"/>
          </p:nvPr>
        </p:nvSpPr>
        <p:spPr/>
        <p:txBody>
          <a:bodyPr>
            <a:normAutofit/>
          </a:bodyPr>
          <a:lstStyle/>
          <a:p>
            <a:r>
              <a:rPr lang="en-US" sz="2400" dirty="0"/>
              <a:t> </a:t>
            </a:r>
            <a:r>
              <a:rPr lang="en-US" sz="2400" b="1" dirty="0">
                <a:solidFill>
                  <a:schemeClr val="tx2">
                    <a:lumMod val="50000"/>
                  </a:schemeClr>
                </a:solidFill>
              </a:rPr>
              <a:t> </a:t>
            </a:r>
          </a:p>
        </p:txBody>
      </p:sp>
      <p:sp>
        <p:nvSpPr>
          <p:cNvPr id="7" name="Content Placeholder 2">
            <a:extLst>
              <a:ext uri="{FF2B5EF4-FFF2-40B4-BE49-F238E27FC236}">
                <a16:creationId xmlns:a16="http://schemas.microsoft.com/office/drawing/2014/main" id="{B891B7F7-6933-4A62-BA62-F32F3897025D}"/>
              </a:ext>
            </a:extLst>
          </p:cNvPr>
          <p:cNvSpPr>
            <a:spLocks noGrp="1"/>
          </p:cNvSpPr>
          <p:nvPr>
            <p:ph idx="1"/>
          </p:nvPr>
        </p:nvSpPr>
        <p:spPr>
          <a:xfrm>
            <a:off x="546905" y="1332252"/>
            <a:ext cx="8305800" cy="6573682"/>
          </a:xfrm>
        </p:spPr>
        <p:txBody>
          <a:bodyPr>
            <a:normAutofit/>
          </a:bodyPr>
          <a:lstStyle/>
          <a:p>
            <a:pPr marL="0" indent="0">
              <a:lnSpc>
                <a:spcPct val="100000"/>
              </a:lnSpc>
              <a:buClr>
                <a:srgbClr val="00B0F0"/>
              </a:buClr>
              <a:buSzPct val="75000"/>
              <a:buNone/>
            </a:pPr>
            <a:r>
              <a:rPr lang="en-US" sz="1400" b="1" dirty="0">
                <a:latin typeface="Arial" panose="020B0604020202020204" pitchFamily="34" charset="0"/>
                <a:cs typeface="Arial" panose="020B0604020202020204" pitchFamily="34" charset="0"/>
              </a:rPr>
              <a:t>                                 </a:t>
            </a:r>
            <a:r>
              <a:rPr lang="en-US" sz="1800" b="1" dirty="0">
                <a:latin typeface="Arial" panose="020B0604020202020204" pitchFamily="34" charset="0"/>
                <a:cs typeface="Arial" panose="020B0604020202020204" pitchFamily="34" charset="0"/>
              </a:rPr>
              <a:t>Personalized Musculoskeletal and Pelvic Health Support </a:t>
            </a:r>
          </a:p>
          <a:p>
            <a:pPr marL="457200" indent="-457200">
              <a:lnSpc>
                <a:spcPct val="100000"/>
              </a:lnSpc>
              <a:buClr>
                <a:srgbClr val="00B0F0"/>
              </a:buClr>
              <a:buSzPct val="7500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0" indent="0">
              <a:lnSpc>
                <a:spcPct val="100000"/>
              </a:lnSpc>
              <a:buClr>
                <a:srgbClr val="00B0F0"/>
              </a:buClr>
              <a:buSzPct val="75000"/>
              <a:buNone/>
            </a:pPr>
            <a:r>
              <a:rPr lang="en-US" sz="1400" dirty="0">
                <a:latin typeface="Arial" panose="020B0604020202020204" pitchFamily="34" charset="0"/>
                <a:cs typeface="Arial" panose="020B0604020202020204" pitchFamily="34" charset="0"/>
              </a:rPr>
              <a:t>Non-Medicare medical plan participants will have access to personalized musculoskeletal and pelvic health support with Sword effective January 1, 2027.</a:t>
            </a:r>
          </a:p>
          <a:p>
            <a:pPr marL="914400" lvl="1" indent="-457200">
              <a:lnSpc>
                <a:spcPct val="100000"/>
              </a:lnSpc>
              <a:buClr>
                <a:srgbClr val="00B0F0"/>
              </a:buClr>
              <a:buSzPct val="7500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lvl="1">
              <a:lnSpc>
                <a:spcPct val="100000"/>
              </a:lnSpc>
              <a:buClr>
                <a:srgbClr val="00B0F0"/>
              </a:buClr>
              <a:buSzPct val="75000"/>
              <a:buFont typeface="Wingdings" panose="05000000000000000000" pitchFamily="2" charset="2"/>
              <a:buChar char="Ø"/>
            </a:pPr>
            <a:r>
              <a:rPr lang="en-US" sz="1400" dirty="0">
                <a:latin typeface="Arial" panose="020B0604020202020204" pitchFamily="34" charset="0"/>
                <a:cs typeface="Arial" panose="020B0604020202020204" pitchFamily="34" charset="0"/>
              </a:rPr>
              <a:t>Sword Health provides three virtual programs designed to help you feel your best: </a:t>
            </a:r>
            <a:r>
              <a:rPr lang="en-US" sz="1400" b="1" dirty="0">
                <a:latin typeface="Arial" panose="020B0604020202020204" pitchFamily="34" charset="0"/>
                <a:cs typeface="Arial" panose="020B0604020202020204" pitchFamily="34" charset="0"/>
              </a:rPr>
              <a:t>Thrive, Move and Bloom</a:t>
            </a:r>
          </a:p>
          <a:p>
            <a:pPr lvl="1">
              <a:lnSpc>
                <a:spcPct val="100000"/>
              </a:lnSpc>
              <a:buClr>
                <a:srgbClr val="00B0F0"/>
              </a:buClr>
              <a:buSzPct val="75000"/>
              <a:buFont typeface="Wingdings" panose="05000000000000000000" pitchFamily="2" charset="2"/>
              <a:buChar char="Ø"/>
            </a:pPr>
            <a:endParaRPr lang="en-US" sz="1400" b="1" dirty="0">
              <a:latin typeface="Arial" panose="020B0604020202020204" pitchFamily="34" charset="0"/>
              <a:cs typeface="Arial" panose="020B0604020202020204" pitchFamily="34" charset="0"/>
            </a:endParaRPr>
          </a:p>
          <a:p>
            <a:pPr lvl="1">
              <a:lnSpc>
                <a:spcPct val="100000"/>
              </a:lnSpc>
              <a:buClr>
                <a:srgbClr val="00B0F0"/>
              </a:buClr>
              <a:buSzPct val="75000"/>
              <a:buFont typeface="Wingdings" panose="05000000000000000000" pitchFamily="2" charset="2"/>
              <a:buChar char="Ø"/>
            </a:pPr>
            <a:r>
              <a:rPr lang="en-US" sz="1400" b="1" dirty="0">
                <a:latin typeface="Arial" panose="020B0604020202020204" pitchFamily="34" charset="0"/>
                <a:cs typeface="Arial" panose="020B0604020202020204" pitchFamily="34" charset="0"/>
              </a:rPr>
              <a:t>Thrive – Virtual physical therapy for back, joint and muscle pain </a:t>
            </a:r>
            <a:r>
              <a:rPr lang="en-US" sz="1400" dirty="0">
                <a:latin typeface="Arial" panose="020B0604020202020204" pitchFamily="34" charset="0"/>
                <a:cs typeface="Arial" panose="020B0604020202020204" pitchFamily="34" charset="0"/>
              </a:rPr>
              <a:t>is available through the Sword app – you can complete guided therapy sessions anytime, anywhere, helping reduce pain and improve mobility without leaving home</a:t>
            </a:r>
          </a:p>
          <a:p>
            <a:pPr lvl="1">
              <a:lnSpc>
                <a:spcPct val="100000"/>
              </a:lnSpc>
              <a:buClr>
                <a:srgbClr val="00B0F0"/>
              </a:buClr>
              <a:buSzPct val="75000"/>
              <a:buFont typeface="Wingdings" panose="05000000000000000000" pitchFamily="2" charset="2"/>
              <a:buChar char="Ø"/>
            </a:pPr>
            <a:endParaRPr lang="en-US" sz="1400" dirty="0">
              <a:latin typeface="Arial" panose="020B0604020202020204" pitchFamily="34" charset="0"/>
              <a:cs typeface="Arial" panose="020B0604020202020204" pitchFamily="34" charset="0"/>
            </a:endParaRPr>
          </a:p>
          <a:p>
            <a:pPr lvl="1">
              <a:lnSpc>
                <a:spcPct val="100000"/>
              </a:lnSpc>
              <a:buClr>
                <a:srgbClr val="00B0F0"/>
              </a:buClr>
              <a:buSzPct val="75000"/>
              <a:buFont typeface="Wingdings" panose="05000000000000000000" pitchFamily="2" charset="2"/>
              <a:buChar char="Ø"/>
            </a:pPr>
            <a:r>
              <a:rPr lang="en-US" sz="1400" b="1" dirty="0">
                <a:latin typeface="Arial" panose="020B0604020202020204" pitchFamily="34" charset="0"/>
                <a:cs typeface="Arial" panose="020B0604020202020204" pitchFamily="34" charset="0"/>
              </a:rPr>
              <a:t>Move – Personalized movement and wellness coaching </a:t>
            </a:r>
            <a:r>
              <a:rPr lang="en-US" sz="1400" dirty="0">
                <a:latin typeface="Arial" panose="020B0604020202020204" pitchFamily="34" charset="0"/>
                <a:cs typeface="Arial" panose="020B0604020202020204" pitchFamily="34" charset="0"/>
              </a:rPr>
              <a:t>is available through the Sword app and includes customized exercise plans supported by a Doctor of Physical Therapy</a:t>
            </a:r>
          </a:p>
          <a:p>
            <a:pPr lvl="1">
              <a:lnSpc>
                <a:spcPct val="100000"/>
              </a:lnSpc>
              <a:buClr>
                <a:srgbClr val="00B0F0"/>
              </a:buClr>
              <a:buSzPct val="75000"/>
              <a:buFont typeface="Wingdings" panose="05000000000000000000" pitchFamily="2" charset="2"/>
              <a:buChar char="Ø"/>
            </a:pPr>
            <a:endParaRPr lang="en-US" sz="1400" dirty="0">
              <a:latin typeface="Arial" panose="020B0604020202020204" pitchFamily="34" charset="0"/>
              <a:cs typeface="Arial" panose="020B0604020202020204" pitchFamily="34" charset="0"/>
            </a:endParaRPr>
          </a:p>
          <a:p>
            <a:pPr lvl="1">
              <a:lnSpc>
                <a:spcPct val="100000"/>
              </a:lnSpc>
              <a:buClr>
                <a:srgbClr val="00B0F0"/>
              </a:buClr>
              <a:buSzPct val="75000"/>
              <a:buFont typeface="Wingdings" panose="05000000000000000000" pitchFamily="2" charset="2"/>
              <a:buChar char="Ø"/>
            </a:pPr>
            <a:r>
              <a:rPr lang="en-US" sz="1400" b="1" dirty="0">
                <a:latin typeface="Arial" panose="020B0604020202020204" pitchFamily="34" charset="0"/>
                <a:cs typeface="Arial" panose="020B0604020202020204" pitchFamily="34" charset="0"/>
              </a:rPr>
              <a:t>Bloom – Virtual pelvic health support designed specifically for women. </a:t>
            </a:r>
            <a:r>
              <a:rPr lang="en-US" sz="1400" dirty="0">
                <a:latin typeface="Arial" panose="020B0604020202020204" pitchFamily="34" charset="0"/>
                <a:cs typeface="Arial" panose="020B0604020202020204" pitchFamily="34" charset="0"/>
              </a:rPr>
              <a:t>This program is designed to help women address pelvic health concerns, including bladder leakage, bowel disorders, pelvic pain and other related conditions</a:t>
            </a:r>
            <a:endParaRPr lang="en-US" sz="1000" dirty="0">
              <a:latin typeface="Arial" panose="020B0604020202020204" pitchFamily="34" charset="0"/>
              <a:cs typeface="Arial" panose="020B0604020202020204" pitchFamily="34" charset="0"/>
            </a:endParaRPr>
          </a:p>
          <a:p>
            <a:pPr marL="457200" lvl="1" indent="0">
              <a:lnSpc>
                <a:spcPct val="100000"/>
              </a:lnSpc>
              <a:buClr>
                <a:srgbClr val="00B0F0"/>
              </a:buClr>
              <a:buSzPct val="75000"/>
              <a:buNone/>
            </a:pPr>
            <a:endParaRPr lang="en-US" sz="1000" dirty="0">
              <a:latin typeface="Arial" panose="020B0604020202020204" pitchFamily="34" charset="0"/>
              <a:cs typeface="Arial" panose="020B0604020202020204" pitchFamily="34" charset="0"/>
            </a:endParaRPr>
          </a:p>
          <a:p>
            <a:pPr marL="457200" lvl="1" indent="0">
              <a:lnSpc>
                <a:spcPct val="100000"/>
              </a:lnSpc>
              <a:buClr>
                <a:srgbClr val="00B0F0"/>
              </a:buClr>
              <a:buSzPct val="75000"/>
              <a:buNone/>
            </a:pPr>
            <a:endParaRPr lang="en-US" sz="1000" dirty="0">
              <a:latin typeface="Arial" panose="020B0604020202020204" pitchFamily="34" charset="0"/>
              <a:cs typeface="Arial" panose="020B0604020202020204" pitchFamily="34" charset="0"/>
            </a:endParaRPr>
          </a:p>
          <a:p>
            <a:pPr marL="457200" lvl="1" indent="0">
              <a:lnSpc>
                <a:spcPct val="100000"/>
              </a:lnSpc>
              <a:buClr>
                <a:srgbClr val="00B0F0"/>
              </a:buClr>
              <a:buSzPct val="75000"/>
              <a:buNone/>
            </a:pPr>
            <a:endParaRPr lang="en-US" sz="1000" dirty="0">
              <a:latin typeface="Arial" panose="020B0604020202020204" pitchFamily="34" charset="0"/>
              <a:cs typeface="Arial" panose="020B0604020202020204" pitchFamily="34" charset="0"/>
            </a:endParaRPr>
          </a:p>
          <a:p>
            <a:pPr marL="457200" lvl="1" indent="0">
              <a:lnSpc>
                <a:spcPct val="100000"/>
              </a:lnSpc>
              <a:buClr>
                <a:srgbClr val="00B0F0"/>
              </a:buClr>
              <a:buSzPct val="75000"/>
              <a:buNone/>
            </a:pPr>
            <a:endParaRPr lang="en-US" sz="1000" dirty="0">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36D5BB09-50ED-404B-9E1E-5FE908BD6BAB}"/>
              </a:ext>
            </a:extLst>
          </p:cNvPr>
          <p:cNvSpPr txBox="1">
            <a:spLocks/>
          </p:cNvSpPr>
          <p:nvPr/>
        </p:nvSpPr>
        <p:spPr>
          <a:xfrm>
            <a:off x="152400" y="152400"/>
            <a:ext cx="9144000" cy="1447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300">
                <a:solidFill>
                  <a:schemeClr val="tx2"/>
                </a:solidFill>
                <a:latin typeface="+mj-lt"/>
                <a:ea typeface="+mj-ea"/>
                <a:cs typeface="+mj-cs"/>
              </a:defRPr>
            </a:lvl1pPr>
          </a:lstStyle>
          <a:p>
            <a:r>
              <a:rPr lang="en-US" sz="2600" dirty="0"/>
              <a:t> </a:t>
            </a:r>
            <a:r>
              <a:rPr lang="en-US" sz="2400" b="1" dirty="0">
                <a:solidFill>
                  <a:schemeClr val="tx2">
                    <a:lumMod val="50000"/>
                  </a:schemeClr>
                </a:solidFill>
              </a:rPr>
              <a:t>                     </a:t>
            </a:r>
          </a:p>
        </p:txBody>
      </p:sp>
      <p:sp>
        <p:nvSpPr>
          <p:cNvPr id="3" name="Title 1">
            <a:extLst>
              <a:ext uri="{FF2B5EF4-FFF2-40B4-BE49-F238E27FC236}">
                <a16:creationId xmlns:a16="http://schemas.microsoft.com/office/drawing/2014/main" id="{306BB3BB-670B-911E-069F-C1BC88428572}"/>
              </a:ext>
            </a:extLst>
          </p:cNvPr>
          <p:cNvSpPr txBox="1">
            <a:spLocks/>
          </p:cNvSpPr>
          <p:nvPr/>
        </p:nvSpPr>
        <p:spPr>
          <a:xfrm>
            <a:off x="0" y="-5301"/>
            <a:ext cx="9144000" cy="1447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300">
                <a:solidFill>
                  <a:schemeClr val="tx2"/>
                </a:solidFill>
                <a:latin typeface="+mj-lt"/>
                <a:ea typeface="+mj-ea"/>
                <a:cs typeface="+mj-cs"/>
              </a:defRPr>
            </a:lvl1pPr>
          </a:lstStyle>
          <a:p>
            <a:pPr algn="ctr"/>
            <a:r>
              <a:rPr lang="en-US" sz="3600" b="1" i="1" dirty="0">
                <a:solidFill>
                  <a:srgbClr val="00B0F0"/>
                </a:solidFill>
                <a:latin typeface="Arial" panose="020B0604020202020204" pitchFamily="34" charset="0"/>
                <a:cs typeface="Arial" panose="020B0604020202020204" pitchFamily="34" charset="0"/>
              </a:rPr>
              <a:t>Non-Medicare</a:t>
            </a:r>
            <a:r>
              <a:rPr lang="en-US" sz="3600" b="1" dirty="0">
                <a:solidFill>
                  <a:schemeClr val="tx2">
                    <a:lumMod val="50000"/>
                  </a:schemeClr>
                </a:solidFill>
                <a:latin typeface="Arial" panose="020B0604020202020204" pitchFamily="34" charset="0"/>
                <a:cs typeface="Arial" panose="020B0604020202020204" pitchFamily="34" charset="0"/>
              </a:rPr>
              <a:t> Benefit Highlights</a:t>
            </a:r>
          </a:p>
        </p:txBody>
      </p:sp>
      <p:pic>
        <p:nvPicPr>
          <p:cNvPr id="6" name="Graphic 5">
            <a:extLst>
              <a:ext uri="{FF2B5EF4-FFF2-40B4-BE49-F238E27FC236}">
                <a16:creationId xmlns:a16="http://schemas.microsoft.com/office/drawing/2014/main" id="{C9E86634-70C8-D9B1-B43C-44A9F402729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91295" y="1203767"/>
            <a:ext cx="1812585" cy="441677"/>
          </a:xfrm>
          <a:prstGeom prst="rect">
            <a:avLst/>
          </a:prstGeom>
        </p:spPr>
      </p:pic>
      <p:pic>
        <p:nvPicPr>
          <p:cNvPr id="13" name="Audio 12">
            <a:hlinkClick r:id="" action="ppaction://media"/>
            <a:extLst>
              <a:ext uri="{FF2B5EF4-FFF2-40B4-BE49-F238E27FC236}">
                <a16:creationId xmlns:a16="http://schemas.microsoft.com/office/drawing/2014/main" id="{C0AC1417-B0A9-0899-DF06-3D2DC32C4CB8}"/>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45891" t="-245891" r="-245891" b="-245891"/>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4096004599"/>
      </p:ext>
    </p:extLst>
  </p:cSld>
  <p:clrMapOvr>
    <a:masterClrMapping/>
  </p:clrMapOvr>
  <mc:AlternateContent xmlns:mc="http://schemas.openxmlformats.org/markup-compatibility/2006">
    <mc:Choice xmlns:p14="http://schemas.microsoft.com/office/powerpoint/2010/main" Requires="p14">
      <p:transition spd="slow" p14:dur="2000" advTm="79240"/>
    </mc:Choice>
    <mc:Fallback>
      <p:transition spd="slow" advTm="792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DB45C420-3AC5-4037-AD05-D776AD7F9833}"/>
              </a:ext>
            </a:extLst>
          </p:cNvPr>
          <p:cNvSpPr txBox="1">
            <a:spLocks/>
          </p:cNvSpPr>
          <p:nvPr/>
        </p:nvSpPr>
        <p:spPr>
          <a:xfrm>
            <a:off x="452176" y="1293496"/>
            <a:ext cx="8556652" cy="535183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buClr>
                <a:srgbClr val="00B0F0"/>
              </a:buClr>
              <a:buSzPct val="75000"/>
            </a:pPr>
            <a:r>
              <a:rPr lang="en-US" sz="1400" b="1" dirty="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In-Clinic and Remote Recovery</a:t>
            </a:r>
          </a:p>
          <a:p>
            <a:pPr marL="285750" indent="-285750">
              <a:lnSpc>
                <a:spcPct val="110000"/>
              </a:lnSpc>
              <a:buClr>
                <a:srgbClr val="00B0F0"/>
              </a:buClr>
              <a:buSzPct val="75000"/>
              <a:buFont typeface="Wingdings" panose="05000000000000000000" pitchFamily="2" charset="2"/>
              <a:buChar char="Ø"/>
            </a:pPr>
            <a:r>
              <a:rPr lang="en-US" dirty="0">
                <a:latin typeface="Arial" panose="020B0604020202020204" pitchFamily="34" charset="0"/>
                <a:cs typeface="Arial" panose="020B0604020202020204" pitchFamily="34" charset="0"/>
              </a:rPr>
              <a:t>If you experience muscle or joint pain or want to improve mobility, Airrosti can help. Whether in person or virtually, Airrosti providers deliver conservative,  effective care for muscle and joint conditions.</a:t>
            </a:r>
          </a:p>
          <a:p>
            <a:pPr marL="285750" indent="-285750">
              <a:lnSpc>
                <a:spcPct val="110000"/>
              </a:lnSpc>
              <a:buClr>
                <a:srgbClr val="00B0F0"/>
              </a:buClr>
              <a:buSzPct val="75000"/>
              <a:buFont typeface="Wingdings" panose="05000000000000000000" pitchFamily="2" charset="2"/>
              <a:buChar char="Ø"/>
            </a:pPr>
            <a:r>
              <a:rPr lang="en-US" dirty="0">
                <a:latin typeface="Arial" panose="020B0604020202020204" pitchFamily="34" charset="0"/>
                <a:cs typeface="Arial" panose="020B0604020202020204" pitchFamily="34" charset="0"/>
              </a:rPr>
              <a:t>Treatment through Airrosti is a network benefit for retirees and their eligible dependents enrolled in Valero-sponsored, non-Medicare medical coverage</a:t>
            </a:r>
          </a:p>
          <a:p>
            <a:pPr marL="285750" indent="-285750">
              <a:lnSpc>
                <a:spcPct val="110000"/>
              </a:lnSpc>
              <a:buClr>
                <a:srgbClr val="00B0F0"/>
              </a:buClr>
              <a:buSzPct val="75000"/>
              <a:buFont typeface="Wingdings" panose="05000000000000000000" pitchFamily="2" charset="2"/>
              <a:buChar char="Ø"/>
            </a:pPr>
            <a:endParaRPr lang="en-US" dirty="0">
              <a:latin typeface="Arial" panose="020B0604020202020204" pitchFamily="34" charset="0"/>
              <a:cs typeface="Arial" panose="020B0604020202020204" pitchFamily="34" charset="0"/>
            </a:endParaRPr>
          </a:p>
          <a:p>
            <a:pPr marL="285750" indent="-285750">
              <a:lnSpc>
                <a:spcPct val="110000"/>
              </a:lnSpc>
              <a:buClr>
                <a:srgbClr val="00B0F0"/>
              </a:buClr>
              <a:buSzPct val="75000"/>
              <a:buFont typeface="Wingdings" panose="05000000000000000000" pitchFamily="2" charset="2"/>
              <a:buChar char="Ø"/>
            </a:pPr>
            <a:endParaRPr lang="en-US" dirty="0">
              <a:latin typeface="Arial" panose="020B0604020202020204" pitchFamily="34" charset="0"/>
              <a:cs typeface="Arial" panose="020B0604020202020204" pitchFamily="34" charset="0"/>
            </a:endParaRPr>
          </a:p>
          <a:p>
            <a:pPr marL="285750" indent="-285750">
              <a:lnSpc>
                <a:spcPct val="110000"/>
              </a:lnSpc>
              <a:buClr>
                <a:srgbClr val="00B0F0"/>
              </a:buClr>
              <a:buSzPct val="75000"/>
              <a:buFont typeface="Wingdings" panose="05000000000000000000" pitchFamily="2" charset="2"/>
              <a:buChar char="Ø"/>
            </a:pPr>
            <a:endParaRPr lang="en-US" dirty="0">
              <a:latin typeface="Arial" panose="020B0604020202020204" pitchFamily="34" charset="0"/>
              <a:cs typeface="Arial" panose="020B0604020202020204" pitchFamily="34" charset="0"/>
            </a:endParaRPr>
          </a:p>
          <a:p>
            <a:pPr marL="285750" indent="-285750">
              <a:lnSpc>
                <a:spcPct val="110000"/>
              </a:lnSpc>
              <a:buClr>
                <a:srgbClr val="00B0F0"/>
              </a:buClr>
              <a:buSzPct val="75000"/>
              <a:buFont typeface="Wingdings" panose="05000000000000000000" pitchFamily="2" charset="2"/>
              <a:buChar char="Ø"/>
            </a:pPr>
            <a:endParaRPr lang="en-US" dirty="0">
              <a:latin typeface="Arial" panose="020B0604020202020204" pitchFamily="34" charset="0"/>
              <a:cs typeface="Arial" panose="020B0604020202020204" pitchFamily="34" charset="0"/>
            </a:endParaRPr>
          </a:p>
          <a:p>
            <a:pPr marL="285750" indent="-285750">
              <a:lnSpc>
                <a:spcPct val="110000"/>
              </a:lnSpc>
              <a:buClr>
                <a:srgbClr val="00B0F0"/>
              </a:buClr>
              <a:buSzPct val="75000"/>
              <a:buFont typeface="Wingdings" panose="05000000000000000000" pitchFamily="2" charset="2"/>
              <a:buChar char="Ø"/>
            </a:pPr>
            <a:endParaRPr lang="en-US" dirty="0">
              <a:latin typeface="Arial" panose="020B0604020202020204" pitchFamily="34" charset="0"/>
              <a:cs typeface="Arial" panose="020B0604020202020204" pitchFamily="34" charset="0"/>
            </a:endParaRPr>
          </a:p>
          <a:p>
            <a:pPr marL="285750" indent="-285750">
              <a:lnSpc>
                <a:spcPct val="110000"/>
              </a:lnSpc>
              <a:buClr>
                <a:srgbClr val="00B0F0"/>
              </a:buClr>
              <a:buSzPct val="75000"/>
              <a:buFont typeface="Wingdings" panose="05000000000000000000" pitchFamily="2" charset="2"/>
              <a:buChar char="Ø"/>
            </a:pPr>
            <a:r>
              <a:rPr lang="en-US" dirty="0">
                <a:latin typeface="Arial" panose="020B0604020202020204" pitchFamily="34" charset="0"/>
                <a:cs typeface="Arial" panose="020B0604020202020204" pitchFamily="34" charset="0"/>
              </a:rPr>
              <a:t>For all medical coverage options, once the annual out-of-pocket maximum is met, claims will be covered at 100%.  Cost share for Remote Recovery is consistent with the Airrosti in-clinic benefit.</a:t>
            </a:r>
          </a:p>
          <a:p>
            <a:pPr marL="285750" indent="-285750">
              <a:lnSpc>
                <a:spcPct val="110000"/>
              </a:lnSpc>
              <a:buClr>
                <a:srgbClr val="00B0F0"/>
              </a:buClr>
              <a:buSzPct val="75000"/>
              <a:buFont typeface="Wingdings" panose="05000000000000000000" pitchFamily="2" charset="2"/>
              <a:buChar char="Ø"/>
            </a:pPr>
            <a:r>
              <a:rPr lang="en-US" dirty="0">
                <a:latin typeface="Arial" panose="020B0604020202020204" pitchFamily="34" charset="0"/>
                <a:cs typeface="Arial" panose="020B0604020202020204" pitchFamily="34" charset="0"/>
              </a:rPr>
              <a:t>For more information, or to get started with treatment, contact Airrosti at (800) 404-6050 or visit </a:t>
            </a:r>
            <a:r>
              <a:rPr lang="en-US" dirty="0">
                <a:latin typeface="Arial" panose="020B0604020202020204" pitchFamily="34" charset="0"/>
                <a:cs typeface="Arial" panose="020B0604020202020204" pitchFamily="34" charset="0"/>
                <a:hlinkClick r:id="rId5"/>
              </a:rPr>
              <a:t>www.airrosti.com</a:t>
            </a:r>
            <a:r>
              <a:rPr lang="en-US" dirty="0">
                <a:latin typeface="Arial" panose="020B0604020202020204" pitchFamily="34" charset="0"/>
                <a:cs typeface="Arial" panose="020B0604020202020204" pitchFamily="34" charset="0"/>
              </a:rPr>
              <a:t>.</a:t>
            </a:r>
          </a:p>
          <a:p>
            <a:pPr lvl="1">
              <a:lnSpc>
                <a:spcPct val="100000"/>
              </a:lnSpc>
              <a:buClr>
                <a:srgbClr val="00B0F0"/>
              </a:buClr>
              <a:buSzPct val="75000"/>
            </a:pPr>
            <a:endParaRPr lang="en-US" sz="1600" dirty="0">
              <a:latin typeface="Arial" panose="020B0604020202020204" pitchFamily="34" charset="0"/>
              <a:cs typeface="Arial" panose="020B0604020202020204" pitchFamily="34" charset="0"/>
            </a:endParaRPr>
          </a:p>
          <a:p>
            <a:pPr marL="742950" lvl="1" indent="-285750">
              <a:lnSpc>
                <a:spcPct val="100000"/>
              </a:lnSpc>
              <a:buClr>
                <a:srgbClr val="00B0F0"/>
              </a:buClr>
              <a:buSzPct val="750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1200150" lvl="2" indent="-285750">
              <a:lnSpc>
                <a:spcPct val="150000"/>
              </a:lnSpc>
              <a:buClr>
                <a:srgbClr val="00B0F0"/>
              </a:buClr>
              <a:buSzPct val="75000"/>
              <a:buFont typeface="Arial" panose="020B0604020202020204" pitchFamily="34" charset="0"/>
              <a:buChar char="•"/>
            </a:pPr>
            <a:endParaRPr lang="en-US" sz="1300" dirty="0">
              <a:latin typeface="Arial" panose="020B0604020202020204" pitchFamily="34" charset="0"/>
              <a:cs typeface="Arial" panose="020B0604020202020204" pitchFamily="34" charset="0"/>
            </a:endParaRPr>
          </a:p>
          <a:p>
            <a:pPr marL="1200150" lvl="2" indent="-285750">
              <a:lnSpc>
                <a:spcPct val="150000"/>
              </a:lnSpc>
              <a:buClr>
                <a:srgbClr val="00B0F0"/>
              </a:buClr>
              <a:buSzPct val="75000"/>
              <a:buFont typeface="Arial" panose="020B0604020202020204" pitchFamily="34" charset="0"/>
              <a:buChar char="•"/>
            </a:pPr>
            <a:endParaRPr lang="en-US" sz="1300" dirty="0">
              <a:latin typeface="Arial" panose="020B0604020202020204" pitchFamily="34" charset="0"/>
              <a:cs typeface="Arial" panose="020B0604020202020204" pitchFamily="34" charset="0"/>
            </a:endParaRPr>
          </a:p>
          <a:p>
            <a:pPr marL="742950" lvl="1" indent="-285750">
              <a:lnSpc>
                <a:spcPct val="150000"/>
              </a:lnSpc>
              <a:buClr>
                <a:srgbClr val="00B0F0"/>
              </a:buClr>
              <a:buSzPct val="7500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742950" lvl="1" indent="-285750">
              <a:lnSpc>
                <a:spcPct val="150000"/>
              </a:lnSpc>
              <a:buClr>
                <a:srgbClr val="00B0F0"/>
              </a:buClr>
              <a:buSzPct val="75000"/>
              <a:buFont typeface="Wingdings 3" panose="05040102010807070707" pitchFamily="18" charset="2"/>
              <a:buChar char="p"/>
            </a:pPr>
            <a:endParaRPr lang="en-US" sz="1400" dirty="0">
              <a:latin typeface="Arial" panose="020B0604020202020204" pitchFamily="34" charset="0"/>
              <a:cs typeface="Arial" panose="020B0604020202020204" pitchFamily="34" charset="0"/>
            </a:endParaRPr>
          </a:p>
          <a:p>
            <a:pPr marL="742950" lvl="1" indent="-285750">
              <a:lnSpc>
                <a:spcPct val="150000"/>
              </a:lnSpc>
              <a:buClr>
                <a:srgbClr val="00B0F0"/>
              </a:buClr>
              <a:buSzPct val="75000"/>
              <a:buFont typeface="Wingdings 3" panose="05040102010807070707" pitchFamily="18" charset="2"/>
              <a:buChar char="p"/>
            </a:pPr>
            <a:endParaRPr lang="en-US" sz="1400" dirty="0">
              <a:latin typeface="Arial" panose="020B0604020202020204" pitchFamily="34" charset="0"/>
              <a:cs typeface="Arial" panose="020B0604020202020204" pitchFamily="34" charset="0"/>
            </a:endParaRPr>
          </a:p>
          <a:p>
            <a:pPr marL="457200" indent="-457200">
              <a:buFont typeface="+mj-lt"/>
              <a:buAutoNum type="arabicPeriod"/>
            </a:pP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C126D508-04FA-4F68-B159-5D6C6F7F98B5}"/>
              </a:ext>
            </a:extLst>
          </p:cNvPr>
          <p:cNvSpPr>
            <a:spLocks noGrp="1"/>
          </p:cNvSpPr>
          <p:nvPr>
            <p:ph type="title"/>
          </p:nvPr>
        </p:nvSpPr>
        <p:spPr>
          <a:xfrm>
            <a:off x="34159" y="0"/>
            <a:ext cx="9144000" cy="1447800"/>
          </a:xfrm>
        </p:spPr>
        <p:txBody>
          <a:bodyPr>
            <a:normAutofit/>
          </a:bodyPr>
          <a:lstStyle/>
          <a:p>
            <a:r>
              <a:rPr lang="en-US" sz="2400" dirty="0"/>
              <a:t> </a:t>
            </a:r>
            <a:r>
              <a:rPr lang="en-US" sz="2400" b="1" dirty="0">
                <a:solidFill>
                  <a:schemeClr val="tx2">
                    <a:lumMod val="50000"/>
                  </a:schemeClr>
                </a:solidFill>
              </a:rPr>
              <a:t> </a:t>
            </a:r>
          </a:p>
        </p:txBody>
      </p:sp>
      <p:sp>
        <p:nvSpPr>
          <p:cNvPr id="10" name="Title 1">
            <a:extLst>
              <a:ext uri="{FF2B5EF4-FFF2-40B4-BE49-F238E27FC236}">
                <a16:creationId xmlns:a16="http://schemas.microsoft.com/office/drawing/2014/main" id="{36D5BB09-50ED-404B-9E1E-5FE908BD6BAB}"/>
              </a:ext>
            </a:extLst>
          </p:cNvPr>
          <p:cNvSpPr txBox="1">
            <a:spLocks/>
          </p:cNvSpPr>
          <p:nvPr/>
        </p:nvSpPr>
        <p:spPr>
          <a:xfrm>
            <a:off x="3095029" y="129640"/>
            <a:ext cx="9144000" cy="1447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300">
                <a:solidFill>
                  <a:schemeClr val="tx2"/>
                </a:solidFill>
                <a:latin typeface="+mj-lt"/>
                <a:ea typeface="+mj-ea"/>
                <a:cs typeface="+mj-cs"/>
              </a:defRPr>
            </a:lvl1pPr>
          </a:lstStyle>
          <a:p>
            <a:r>
              <a:rPr lang="en-US" sz="2600" dirty="0"/>
              <a:t> </a:t>
            </a:r>
            <a:r>
              <a:rPr lang="en-US" sz="2400" b="1" dirty="0">
                <a:solidFill>
                  <a:schemeClr val="tx2">
                    <a:lumMod val="50000"/>
                  </a:schemeClr>
                </a:solidFill>
              </a:rPr>
              <a:t>                     </a:t>
            </a:r>
          </a:p>
        </p:txBody>
      </p:sp>
      <p:sp>
        <p:nvSpPr>
          <p:cNvPr id="11" name="Title 1">
            <a:extLst>
              <a:ext uri="{FF2B5EF4-FFF2-40B4-BE49-F238E27FC236}">
                <a16:creationId xmlns:a16="http://schemas.microsoft.com/office/drawing/2014/main" id="{1B29BD87-A659-49F3-9065-05BEEDA86333}"/>
              </a:ext>
            </a:extLst>
          </p:cNvPr>
          <p:cNvSpPr txBox="1">
            <a:spLocks/>
          </p:cNvSpPr>
          <p:nvPr/>
        </p:nvSpPr>
        <p:spPr>
          <a:xfrm>
            <a:off x="76200" y="-88419"/>
            <a:ext cx="9144000" cy="1447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300">
                <a:solidFill>
                  <a:schemeClr val="tx2"/>
                </a:solidFill>
                <a:latin typeface="+mj-lt"/>
                <a:ea typeface="+mj-ea"/>
                <a:cs typeface="+mj-cs"/>
              </a:defRPr>
            </a:lvl1pPr>
          </a:lstStyle>
          <a:p>
            <a:r>
              <a:rPr lang="en-US" sz="2600" b="1" dirty="0">
                <a:solidFill>
                  <a:schemeClr val="tx2">
                    <a:lumMod val="50000"/>
                  </a:schemeClr>
                </a:solidFill>
              </a:rPr>
              <a:t> </a:t>
            </a:r>
            <a:endParaRPr lang="en-US" sz="2400" b="1" dirty="0">
              <a:solidFill>
                <a:schemeClr val="tx2">
                  <a:lumMod val="50000"/>
                </a:schemeClr>
              </a:solidFill>
            </a:endParaRPr>
          </a:p>
        </p:txBody>
      </p:sp>
      <p:pic>
        <p:nvPicPr>
          <p:cNvPr id="16" name="Picture 15">
            <a:extLst>
              <a:ext uri="{FF2B5EF4-FFF2-40B4-BE49-F238E27FC236}">
                <a16:creationId xmlns:a16="http://schemas.microsoft.com/office/drawing/2014/main" id="{CDBD93B5-48B9-42B6-95F4-EDEA312137A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25341" y="1137299"/>
            <a:ext cx="1843190" cy="468046"/>
          </a:xfrm>
          <a:prstGeom prst="rect">
            <a:avLst/>
          </a:prstGeom>
        </p:spPr>
      </p:pic>
      <p:sp>
        <p:nvSpPr>
          <p:cNvPr id="3" name="Title 1">
            <a:extLst>
              <a:ext uri="{FF2B5EF4-FFF2-40B4-BE49-F238E27FC236}">
                <a16:creationId xmlns:a16="http://schemas.microsoft.com/office/drawing/2014/main" id="{0B69510B-5C82-BDD8-A93C-FCDE674E2E10}"/>
              </a:ext>
            </a:extLst>
          </p:cNvPr>
          <p:cNvSpPr txBox="1">
            <a:spLocks/>
          </p:cNvSpPr>
          <p:nvPr/>
        </p:nvSpPr>
        <p:spPr>
          <a:xfrm>
            <a:off x="0" y="-5301"/>
            <a:ext cx="9144000" cy="1447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300">
                <a:solidFill>
                  <a:schemeClr val="tx2"/>
                </a:solidFill>
                <a:latin typeface="+mj-lt"/>
                <a:ea typeface="+mj-ea"/>
                <a:cs typeface="+mj-cs"/>
              </a:defRPr>
            </a:lvl1pPr>
          </a:lstStyle>
          <a:p>
            <a:pPr algn="ctr"/>
            <a:r>
              <a:rPr lang="en-US" sz="3600" b="1" i="1" dirty="0">
                <a:solidFill>
                  <a:srgbClr val="00B0F0"/>
                </a:solidFill>
                <a:latin typeface="Arial" panose="020B0604020202020204" pitchFamily="34" charset="0"/>
                <a:cs typeface="Arial" panose="020B0604020202020204" pitchFamily="34" charset="0"/>
              </a:rPr>
              <a:t>Non-Medicare</a:t>
            </a:r>
            <a:r>
              <a:rPr lang="en-US" sz="3600" b="1" dirty="0">
                <a:solidFill>
                  <a:schemeClr val="tx2">
                    <a:lumMod val="50000"/>
                  </a:schemeClr>
                </a:solidFill>
                <a:latin typeface="Arial" panose="020B0604020202020204" pitchFamily="34" charset="0"/>
                <a:cs typeface="Arial" panose="020B0604020202020204" pitchFamily="34" charset="0"/>
              </a:rPr>
              <a:t> Benefit Highlights</a:t>
            </a:r>
          </a:p>
        </p:txBody>
      </p:sp>
      <p:pic>
        <p:nvPicPr>
          <p:cNvPr id="9" name="Audio 8">
            <a:hlinkClick r:id="" action="ppaction://media"/>
            <a:extLst>
              <a:ext uri="{FF2B5EF4-FFF2-40B4-BE49-F238E27FC236}">
                <a16:creationId xmlns:a16="http://schemas.microsoft.com/office/drawing/2014/main" id="{BB769289-7DDB-A64E-DC33-198896D74D2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graphicFrame>
        <p:nvGraphicFramePr>
          <p:cNvPr id="4" name="Table 3">
            <a:extLst>
              <a:ext uri="{FF2B5EF4-FFF2-40B4-BE49-F238E27FC236}">
                <a16:creationId xmlns:a16="http://schemas.microsoft.com/office/drawing/2014/main" id="{F4E15664-5566-416A-899D-4C02E713C07F}"/>
              </a:ext>
            </a:extLst>
          </p:cNvPr>
          <p:cNvGraphicFramePr>
            <a:graphicFrameLocks noGrp="1"/>
          </p:cNvGraphicFramePr>
          <p:nvPr/>
        </p:nvGraphicFramePr>
        <p:xfrm>
          <a:off x="1292772" y="3248099"/>
          <a:ext cx="6474373" cy="1279073"/>
        </p:xfrm>
        <a:graphic>
          <a:graphicData uri="http://schemas.openxmlformats.org/drawingml/2006/table">
            <a:tbl>
              <a:tblPr firstRow="1" bandRow="1">
                <a:tableStyleId>{1E171933-4619-4E11-9A3F-F7608DF75F80}</a:tableStyleId>
              </a:tblPr>
              <a:tblGrid>
                <a:gridCol w="3439960">
                  <a:extLst>
                    <a:ext uri="{9D8B030D-6E8A-4147-A177-3AD203B41FA5}">
                      <a16:colId xmlns:a16="http://schemas.microsoft.com/office/drawing/2014/main" val="2511450594"/>
                    </a:ext>
                  </a:extLst>
                </a:gridCol>
                <a:gridCol w="3034413">
                  <a:extLst>
                    <a:ext uri="{9D8B030D-6E8A-4147-A177-3AD203B41FA5}">
                      <a16:colId xmlns:a16="http://schemas.microsoft.com/office/drawing/2014/main" val="1070290632"/>
                    </a:ext>
                  </a:extLst>
                </a:gridCol>
              </a:tblGrid>
              <a:tr h="370840">
                <a:tc gridSpan="2">
                  <a:txBody>
                    <a:bodyPr/>
                    <a:lstStyle/>
                    <a:p>
                      <a:r>
                        <a:rPr lang="en-US" sz="1600" dirty="0">
                          <a:solidFill>
                            <a:schemeClr val="tx1"/>
                          </a:solidFill>
                        </a:rPr>
                        <a:t>Refer to the following table for the cost of Airrosti treatment based on the medical coverage option in which you are enrolled.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hMerge="1">
                  <a:txBody>
                    <a:bodyPr/>
                    <a:lstStyle/>
                    <a:p>
                      <a:endParaRPr lang="en-US" dirty="0"/>
                    </a:p>
                  </a:txBody>
                  <a:tcPr/>
                </a:tc>
                <a:extLst>
                  <a:ext uri="{0D108BD9-81ED-4DB2-BD59-A6C34878D82A}">
                    <a16:rowId xmlns:a16="http://schemas.microsoft.com/office/drawing/2014/main" val="1043165261"/>
                  </a:ext>
                </a:extLst>
              </a:tr>
              <a:tr h="370840">
                <a:tc>
                  <a:txBody>
                    <a:bodyPr/>
                    <a:lstStyle/>
                    <a:p>
                      <a:r>
                        <a:rPr lang="en-US" sz="1400" b="1" dirty="0"/>
                        <a:t>$1,000 Deductible Retiree Choice Plus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en-US" sz="1400" dirty="0"/>
                        <a:t>20% Coinsurance (Deductible waived)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4207996"/>
                  </a:ext>
                </a:extLst>
              </a:tr>
              <a:tr h="329113">
                <a:tc>
                  <a:txBody>
                    <a:bodyPr/>
                    <a:lstStyle/>
                    <a:p>
                      <a:r>
                        <a:rPr lang="en-US" sz="1400" b="1" dirty="0"/>
                        <a:t>Copay/$500 Deductible Retiree Choice Plus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en-US" sz="1400" dirty="0"/>
                        <a:t>$35 Copay (Deductible waived)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1216023"/>
                  </a:ext>
                </a:extLst>
              </a:tr>
            </a:tbl>
          </a:graphicData>
        </a:graphic>
      </p:graphicFrame>
    </p:spTree>
    <p:extLst>
      <p:ext uri="{BB962C8B-B14F-4D97-AF65-F5344CB8AC3E}">
        <p14:creationId xmlns:p14="http://schemas.microsoft.com/office/powerpoint/2010/main" val="3001236809"/>
      </p:ext>
    </p:extLst>
  </p:cSld>
  <p:clrMapOvr>
    <a:masterClrMapping/>
  </p:clrMapOvr>
  <mc:AlternateContent xmlns:mc="http://schemas.openxmlformats.org/markup-compatibility/2006" xmlns:p14="http://schemas.microsoft.com/office/powerpoint/2010/main">
    <mc:Choice Requires="p14">
      <p:transition spd="slow" p14:dur="2000" advTm="80257"/>
    </mc:Choice>
    <mc:Fallback xmlns="">
      <p:transition spd="slow" advTm="802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6D508-04FA-4F68-B159-5D6C6F7F98B5}"/>
              </a:ext>
            </a:extLst>
          </p:cNvPr>
          <p:cNvSpPr>
            <a:spLocks noGrp="1"/>
          </p:cNvSpPr>
          <p:nvPr>
            <p:ph type="title"/>
          </p:nvPr>
        </p:nvSpPr>
        <p:spPr>
          <a:xfrm>
            <a:off x="34159" y="129640"/>
            <a:ext cx="9144000" cy="1447800"/>
          </a:xfrm>
        </p:spPr>
        <p:txBody>
          <a:bodyPr>
            <a:normAutofit/>
          </a:bodyPr>
          <a:lstStyle/>
          <a:p>
            <a:r>
              <a:rPr lang="en-US" sz="2400" dirty="0"/>
              <a:t> </a:t>
            </a:r>
            <a:r>
              <a:rPr lang="en-US" sz="2400" b="1" dirty="0">
                <a:solidFill>
                  <a:schemeClr val="tx2">
                    <a:lumMod val="50000"/>
                  </a:schemeClr>
                </a:solidFill>
              </a:rPr>
              <a:t> </a:t>
            </a:r>
          </a:p>
        </p:txBody>
      </p:sp>
      <p:sp>
        <p:nvSpPr>
          <p:cNvPr id="10" name="Title 1">
            <a:extLst>
              <a:ext uri="{FF2B5EF4-FFF2-40B4-BE49-F238E27FC236}">
                <a16:creationId xmlns:a16="http://schemas.microsoft.com/office/drawing/2014/main" id="{36D5BB09-50ED-404B-9E1E-5FE908BD6BAB}"/>
              </a:ext>
            </a:extLst>
          </p:cNvPr>
          <p:cNvSpPr txBox="1">
            <a:spLocks/>
          </p:cNvSpPr>
          <p:nvPr/>
        </p:nvSpPr>
        <p:spPr>
          <a:xfrm>
            <a:off x="3277909" y="189199"/>
            <a:ext cx="9144000" cy="1447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300">
                <a:solidFill>
                  <a:schemeClr val="tx2"/>
                </a:solidFill>
                <a:latin typeface="+mj-lt"/>
                <a:ea typeface="+mj-ea"/>
                <a:cs typeface="+mj-cs"/>
              </a:defRPr>
            </a:lvl1pPr>
          </a:lstStyle>
          <a:p>
            <a:r>
              <a:rPr lang="en-US" sz="2600" dirty="0"/>
              <a:t> </a:t>
            </a:r>
            <a:r>
              <a:rPr lang="en-US" sz="2400" b="1" dirty="0">
                <a:solidFill>
                  <a:schemeClr val="tx2">
                    <a:lumMod val="50000"/>
                  </a:schemeClr>
                </a:solidFill>
              </a:rPr>
              <a:t>                     </a:t>
            </a:r>
          </a:p>
        </p:txBody>
      </p:sp>
      <p:sp>
        <p:nvSpPr>
          <p:cNvPr id="11" name="Title 1">
            <a:extLst>
              <a:ext uri="{FF2B5EF4-FFF2-40B4-BE49-F238E27FC236}">
                <a16:creationId xmlns:a16="http://schemas.microsoft.com/office/drawing/2014/main" id="{1B29BD87-A659-49F3-9065-05BEEDA86333}"/>
              </a:ext>
            </a:extLst>
          </p:cNvPr>
          <p:cNvSpPr txBox="1">
            <a:spLocks/>
          </p:cNvSpPr>
          <p:nvPr/>
        </p:nvSpPr>
        <p:spPr>
          <a:xfrm>
            <a:off x="76200" y="-293001"/>
            <a:ext cx="9144000" cy="1447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300">
                <a:solidFill>
                  <a:schemeClr val="tx2"/>
                </a:solidFill>
                <a:latin typeface="+mj-lt"/>
                <a:ea typeface="+mj-ea"/>
                <a:cs typeface="+mj-cs"/>
              </a:defRPr>
            </a:lvl1pPr>
          </a:lstStyle>
          <a:p>
            <a:r>
              <a:rPr lang="en-US" sz="2600" b="1" dirty="0">
                <a:solidFill>
                  <a:schemeClr val="tx2">
                    <a:lumMod val="50000"/>
                  </a:schemeClr>
                </a:solidFill>
              </a:rPr>
              <a:t> </a:t>
            </a:r>
            <a:endParaRPr lang="en-US" sz="2400" b="1" dirty="0">
              <a:solidFill>
                <a:schemeClr val="tx2">
                  <a:lumMod val="50000"/>
                </a:schemeClr>
              </a:solidFill>
            </a:endParaRPr>
          </a:p>
        </p:txBody>
      </p:sp>
      <p:sp>
        <p:nvSpPr>
          <p:cNvPr id="12" name="Title 1">
            <a:extLst>
              <a:ext uri="{FF2B5EF4-FFF2-40B4-BE49-F238E27FC236}">
                <a16:creationId xmlns:a16="http://schemas.microsoft.com/office/drawing/2014/main" id="{3D3A920A-9E83-4417-8F44-5E54D128B5BF}"/>
              </a:ext>
            </a:extLst>
          </p:cNvPr>
          <p:cNvSpPr txBox="1">
            <a:spLocks/>
          </p:cNvSpPr>
          <p:nvPr/>
        </p:nvSpPr>
        <p:spPr>
          <a:xfrm>
            <a:off x="-3813974" y="5702269"/>
            <a:ext cx="10786242" cy="13342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300">
                <a:solidFill>
                  <a:schemeClr val="tx2"/>
                </a:solidFill>
                <a:latin typeface="+mj-lt"/>
                <a:ea typeface="+mj-ea"/>
                <a:cs typeface="+mj-cs"/>
              </a:defRPr>
            </a:lvl1pPr>
          </a:lstStyle>
          <a:p>
            <a:endParaRPr lang="en-US" sz="2400" b="1" dirty="0">
              <a:solidFill>
                <a:schemeClr val="tx2">
                  <a:lumMod val="50000"/>
                </a:schemeClr>
              </a:solidFill>
            </a:endParaRPr>
          </a:p>
        </p:txBody>
      </p:sp>
      <p:sp>
        <p:nvSpPr>
          <p:cNvPr id="13" name="Content Placeholder 2">
            <a:extLst>
              <a:ext uri="{FF2B5EF4-FFF2-40B4-BE49-F238E27FC236}">
                <a16:creationId xmlns:a16="http://schemas.microsoft.com/office/drawing/2014/main" id="{DB45C420-3AC5-4037-AD05-D776AD7F9833}"/>
              </a:ext>
            </a:extLst>
          </p:cNvPr>
          <p:cNvSpPr txBox="1">
            <a:spLocks/>
          </p:cNvSpPr>
          <p:nvPr/>
        </p:nvSpPr>
        <p:spPr>
          <a:xfrm>
            <a:off x="419100" y="2751681"/>
            <a:ext cx="8305800" cy="535183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50000"/>
              </a:lnSpc>
              <a:buClr>
                <a:srgbClr val="00B0F0"/>
              </a:buClr>
              <a:buSzPct val="75000"/>
            </a:pPr>
            <a:endParaRPr lang="en-US" sz="1600" dirty="0"/>
          </a:p>
          <a:p>
            <a:pPr lvl="1">
              <a:lnSpc>
                <a:spcPct val="100000"/>
              </a:lnSpc>
              <a:buClr>
                <a:srgbClr val="00B0F0"/>
              </a:buClr>
              <a:buSzPct val="75000"/>
            </a:pPr>
            <a:endParaRPr lang="en-US" sz="1400" dirty="0"/>
          </a:p>
          <a:p>
            <a:pPr lvl="1">
              <a:lnSpc>
                <a:spcPct val="100000"/>
              </a:lnSpc>
              <a:buClr>
                <a:srgbClr val="00B0F0"/>
              </a:buClr>
              <a:buSzPct val="75000"/>
            </a:pPr>
            <a:r>
              <a:rPr lang="en-US" dirty="0"/>
              <a:t>	</a:t>
            </a:r>
          </a:p>
          <a:p>
            <a:pPr>
              <a:lnSpc>
                <a:spcPct val="100000"/>
              </a:lnSpc>
              <a:buClr>
                <a:srgbClr val="00B0F0"/>
              </a:buClr>
              <a:buSzPct val="75000"/>
            </a:pPr>
            <a:endParaRPr lang="en-US" dirty="0"/>
          </a:p>
          <a:p>
            <a:pPr marL="742950" lvl="1" indent="-285750">
              <a:lnSpc>
                <a:spcPct val="100000"/>
              </a:lnSpc>
              <a:buClr>
                <a:srgbClr val="00B0F0"/>
              </a:buClr>
              <a:buSzPct val="75000"/>
              <a:buFont typeface="Arial" panose="020B0604020202020204" pitchFamily="34" charset="0"/>
              <a:buChar char="•"/>
            </a:pPr>
            <a:endParaRPr lang="en-US" dirty="0"/>
          </a:p>
          <a:p>
            <a:pPr marL="1200150" lvl="2" indent="-285750">
              <a:lnSpc>
                <a:spcPct val="150000"/>
              </a:lnSpc>
              <a:buClr>
                <a:srgbClr val="00B0F0"/>
              </a:buClr>
              <a:buSzPct val="75000"/>
              <a:buFont typeface="Arial" panose="020B0604020202020204" pitchFamily="34" charset="0"/>
              <a:buChar char="•"/>
            </a:pPr>
            <a:endParaRPr lang="en-US" sz="1300" dirty="0"/>
          </a:p>
          <a:p>
            <a:pPr marL="1200150" lvl="2" indent="-285750">
              <a:lnSpc>
                <a:spcPct val="150000"/>
              </a:lnSpc>
              <a:buClr>
                <a:srgbClr val="00B0F0"/>
              </a:buClr>
              <a:buSzPct val="75000"/>
              <a:buFont typeface="Arial" panose="020B0604020202020204" pitchFamily="34" charset="0"/>
              <a:buChar char="•"/>
            </a:pPr>
            <a:endParaRPr lang="en-US" sz="1300" dirty="0"/>
          </a:p>
          <a:p>
            <a:pPr marL="742950" lvl="1" indent="-285750">
              <a:lnSpc>
                <a:spcPct val="150000"/>
              </a:lnSpc>
              <a:buClr>
                <a:srgbClr val="00B0F0"/>
              </a:buClr>
              <a:buSzPct val="75000"/>
              <a:buFont typeface="Arial" panose="020B0604020202020204" pitchFamily="34" charset="0"/>
              <a:buChar char="•"/>
            </a:pPr>
            <a:endParaRPr lang="en-US" sz="1400" dirty="0"/>
          </a:p>
          <a:p>
            <a:pPr marL="742950" lvl="1" indent="-285750">
              <a:lnSpc>
                <a:spcPct val="150000"/>
              </a:lnSpc>
              <a:buClr>
                <a:srgbClr val="00B0F0"/>
              </a:buClr>
              <a:buSzPct val="75000"/>
              <a:buFont typeface="Wingdings 3" panose="05040102010807070707" pitchFamily="18" charset="2"/>
              <a:buChar char="p"/>
            </a:pPr>
            <a:endParaRPr lang="en-US" sz="1400" dirty="0"/>
          </a:p>
          <a:p>
            <a:pPr marL="742950" lvl="1" indent="-285750">
              <a:lnSpc>
                <a:spcPct val="150000"/>
              </a:lnSpc>
              <a:buClr>
                <a:srgbClr val="00B0F0"/>
              </a:buClr>
              <a:buSzPct val="75000"/>
              <a:buFont typeface="Wingdings 3" panose="05040102010807070707" pitchFamily="18" charset="2"/>
              <a:buChar char="p"/>
            </a:pPr>
            <a:endParaRPr lang="en-US" sz="1400" dirty="0"/>
          </a:p>
          <a:p>
            <a:pPr marL="457200" indent="-457200">
              <a:buFont typeface="+mj-lt"/>
              <a:buAutoNum type="arabicPeriod"/>
            </a:pPr>
            <a:endParaRPr lang="en-US" sz="1600" dirty="0"/>
          </a:p>
        </p:txBody>
      </p:sp>
      <p:sp>
        <p:nvSpPr>
          <p:cNvPr id="17" name="Content Placeholder 7">
            <a:extLst>
              <a:ext uri="{FF2B5EF4-FFF2-40B4-BE49-F238E27FC236}">
                <a16:creationId xmlns:a16="http://schemas.microsoft.com/office/drawing/2014/main" id="{94CD2950-13A2-471A-9F74-03C124D43477}"/>
              </a:ext>
            </a:extLst>
          </p:cNvPr>
          <p:cNvSpPr txBox="1">
            <a:spLocks/>
          </p:cNvSpPr>
          <p:nvPr/>
        </p:nvSpPr>
        <p:spPr>
          <a:xfrm>
            <a:off x="533400" y="1108633"/>
            <a:ext cx="8229600" cy="507145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endParaRPr lang="en-US" sz="1600" dirty="0"/>
          </a:p>
          <a:p>
            <a:endParaRPr lang="en-US" sz="1600" dirty="0"/>
          </a:p>
          <a:p>
            <a:endParaRPr lang="en-US" sz="1600" dirty="0"/>
          </a:p>
          <a:p>
            <a:pPr marL="285750" indent="-285750">
              <a:buFont typeface="Arial" panose="020B0604020202020204" pitchFamily="34" charset="0"/>
              <a:buChar char="•"/>
            </a:pPr>
            <a:endParaRPr lang="en-US" sz="1600" dirty="0"/>
          </a:p>
        </p:txBody>
      </p:sp>
      <p:sp>
        <p:nvSpPr>
          <p:cNvPr id="18" name="Content Placeholder 2">
            <a:extLst>
              <a:ext uri="{FF2B5EF4-FFF2-40B4-BE49-F238E27FC236}">
                <a16:creationId xmlns:a16="http://schemas.microsoft.com/office/drawing/2014/main" id="{61C0E6FB-F056-48E1-ACF5-57BCC65C0220}"/>
              </a:ext>
            </a:extLst>
          </p:cNvPr>
          <p:cNvSpPr txBox="1">
            <a:spLocks/>
          </p:cNvSpPr>
          <p:nvPr/>
        </p:nvSpPr>
        <p:spPr>
          <a:xfrm>
            <a:off x="304801" y="753084"/>
            <a:ext cx="8305800" cy="535183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buClr>
                <a:srgbClr val="00B0F0"/>
              </a:buClr>
              <a:buSzPct val="75000"/>
            </a:pPr>
            <a:r>
              <a:rPr lang="en-US" dirty="0"/>
              <a:t>	</a:t>
            </a:r>
          </a:p>
          <a:p>
            <a:pPr marL="457200" indent="-457200">
              <a:buFont typeface="+mj-lt"/>
              <a:buAutoNum type="arabicPeriod"/>
            </a:pPr>
            <a:endParaRPr lang="en-US" sz="1600" dirty="0"/>
          </a:p>
        </p:txBody>
      </p:sp>
      <p:sp>
        <p:nvSpPr>
          <p:cNvPr id="3" name="Title 1">
            <a:extLst>
              <a:ext uri="{FF2B5EF4-FFF2-40B4-BE49-F238E27FC236}">
                <a16:creationId xmlns:a16="http://schemas.microsoft.com/office/drawing/2014/main" id="{B31CB9A8-FE7C-1F3A-7F5E-9F640A3E7B10}"/>
              </a:ext>
            </a:extLst>
          </p:cNvPr>
          <p:cNvSpPr txBox="1">
            <a:spLocks/>
          </p:cNvSpPr>
          <p:nvPr/>
        </p:nvSpPr>
        <p:spPr>
          <a:xfrm>
            <a:off x="0" y="-199566"/>
            <a:ext cx="9144000" cy="13032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300">
                <a:solidFill>
                  <a:schemeClr val="tx2"/>
                </a:solidFill>
                <a:latin typeface="+mj-lt"/>
                <a:ea typeface="+mj-ea"/>
                <a:cs typeface="+mj-cs"/>
              </a:defRPr>
            </a:lvl1pPr>
          </a:lstStyle>
          <a:p>
            <a:pPr algn="ctr"/>
            <a:r>
              <a:rPr lang="en-US" sz="3600" b="1" i="1" dirty="0">
                <a:solidFill>
                  <a:srgbClr val="00B0F0"/>
                </a:solidFill>
                <a:latin typeface="Arial" panose="020B0604020202020204" pitchFamily="34" charset="0"/>
                <a:cs typeface="Arial" panose="020B0604020202020204" pitchFamily="34" charset="0"/>
              </a:rPr>
              <a:t>Non-Medicare</a:t>
            </a:r>
            <a:r>
              <a:rPr lang="en-US" sz="3600" b="1" dirty="0">
                <a:solidFill>
                  <a:schemeClr val="tx2">
                    <a:lumMod val="50000"/>
                  </a:schemeClr>
                </a:solidFill>
                <a:latin typeface="Arial" panose="020B0604020202020204" pitchFamily="34" charset="0"/>
                <a:cs typeface="Arial" panose="020B0604020202020204" pitchFamily="34" charset="0"/>
              </a:rPr>
              <a:t> Benefit Highlights</a:t>
            </a:r>
          </a:p>
        </p:txBody>
      </p:sp>
      <p:pic>
        <p:nvPicPr>
          <p:cNvPr id="8" name="Audio 7">
            <a:hlinkClick r:id="" action="ppaction://media"/>
            <a:extLst>
              <a:ext uri="{FF2B5EF4-FFF2-40B4-BE49-F238E27FC236}">
                <a16:creationId xmlns:a16="http://schemas.microsoft.com/office/drawing/2014/main" id="{D2AEDA2B-CA27-EC92-2F30-AF408DE9566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
        <p:nvSpPr>
          <p:cNvPr id="6" name="TextBox 5">
            <a:extLst>
              <a:ext uri="{FF2B5EF4-FFF2-40B4-BE49-F238E27FC236}">
                <a16:creationId xmlns:a16="http://schemas.microsoft.com/office/drawing/2014/main" id="{D512281D-7218-4CB1-87D1-99BAE45B3D92}"/>
              </a:ext>
            </a:extLst>
          </p:cNvPr>
          <p:cNvSpPr txBox="1"/>
          <p:nvPr/>
        </p:nvSpPr>
        <p:spPr>
          <a:xfrm>
            <a:off x="500525" y="853540"/>
            <a:ext cx="8305799" cy="1015663"/>
          </a:xfrm>
          <a:prstGeom prst="rect">
            <a:avLst/>
          </a:prstGeom>
          <a:noFill/>
        </p:spPr>
        <p:txBody>
          <a:bodyPr wrap="square" rtlCol="0">
            <a:spAutoFit/>
          </a:bodyPr>
          <a:lstStyle/>
          <a:p>
            <a:pPr algn="ctr"/>
            <a:r>
              <a:rPr lang="en-US" sz="2400" b="1" dirty="0">
                <a:latin typeface="Arial" panose="020B0604020202020204" pitchFamily="34" charset="0"/>
                <a:cs typeface="Arial" panose="020B0604020202020204" pitchFamily="34" charset="0"/>
              </a:rPr>
              <a:t>Express Scripts Prescription Drug Coverage</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  </a:t>
            </a:r>
          </a:p>
        </p:txBody>
      </p:sp>
      <p:pic>
        <p:nvPicPr>
          <p:cNvPr id="9" name="Picture 8">
            <a:extLst>
              <a:ext uri="{FF2B5EF4-FFF2-40B4-BE49-F238E27FC236}">
                <a16:creationId xmlns:a16="http://schemas.microsoft.com/office/drawing/2014/main" id="{867289F9-CE44-4718-B73B-A07B888C4AB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902681" y="2119199"/>
            <a:ext cx="3893194" cy="3460487"/>
          </a:xfrm>
          <a:prstGeom prst="rect">
            <a:avLst/>
          </a:prstGeom>
          <a:ln>
            <a:noFill/>
          </a:ln>
          <a:effectLst>
            <a:outerShdw blurRad="292100" dist="139700" dir="2700000" algn="tl" rotWithShape="0">
              <a:srgbClr val="333333">
                <a:alpha val="65000"/>
              </a:srgbClr>
            </a:outerShdw>
          </a:effectLst>
        </p:spPr>
      </p:pic>
      <p:sp>
        <p:nvSpPr>
          <p:cNvPr id="16" name="TextBox 15">
            <a:extLst>
              <a:ext uri="{FF2B5EF4-FFF2-40B4-BE49-F238E27FC236}">
                <a16:creationId xmlns:a16="http://schemas.microsoft.com/office/drawing/2014/main" id="{2BDC1F52-E922-4BFD-B1C8-D82C56B50C62}"/>
              </a:ext>
            </a:extLst>
          </p:cNvPr>
          <p:cNvSpPr txBox="1"/>
          <p:nvPr/>
        </p:nvSpPr>
        <p:spPr>
          <a:xfrm>
            <a:off x="616625" y="1386376"/>
            <a:ext cx="4202832" cy="5478423"/>
          </a:xfrm>
          <a:prstGeom prst="rect">
            <a:avLst/>
          </a:prstGeom>
          <a:noFill/>
        </p:spPr>
        <p:txBody>
          <a:bodyPr wrap="square" rtlCol="0">
            <a:spAutoFit/>
          </a:bodyPr>
          <a:lstStyle/>
          <a:p>
            <a:r>
              <a:rPr lang="en-US" b="1" dirty="0">
                <a:solidFill>
                  <a:srgbClr val="00B0F0"/>
                </a:solidFill>
                <a:latin typeface="Arial" panose="020B0604020202020204" pitchFamily="34" charset="0"/>
                <a:cs typeface="Arial" panose="020B0604020202020204" pitchFamily="34" charset="0"/>
              </a:rPr>
              <a:t>Retail 90 Maintenance Drug Program (MDP) or Home Delivery Program</a:t>
            </a:r>
          </a:p>
          <a:p>
            <a:endParaRPr lang="en-US" b="1" dirty="0">
              <a:solidFill>
                <a:srgbClr val="00B0F0"/>
              </a:solidFill>
              <a:latin typeface="Arial" panose="020B0604020202020204" pitchFamily="34" charset="0"/>
              <a:cs typeface="Arial" panose="020B0604020202020204" pitchFamily="34" charset="0"/>
            </a:endParaRPr>
          </a:p>
          <a:p>
            <a:pPr marL="742950" lvl="1" indent="-285750">
              <a:buFont typeface="Wingdings" panose="05000000000000000000" pitchFamily="2" charset="2"/>
              <a:buChar char="Ø"/>
            </a:pPr>
            <a:r>
              <a:rPr lang="en-US" sz="1400" dirty="0">
                <a:latin typeface="Arial" panose="020B0604020202020204" pitchFamily="34" charset="0"/>
                <a:cs typeface="Arial" panose="020B0604020202020204" pitchFamily="34" charset="0"/>
              </a:rPr>
              <a:t>Cost-saving program that allows maintenance medications to be filled at a lower cost</a:t>
            </a:r>
          </a:p>
          <a:p>
            <a:pPr marL="742950" lvl="1" indent="-285750">
              <a:buFont typeface="Wingdings" panose="05000000000000000000" pitchFamily="2" charset="2"/>
              <a:buChar char="Ø"/>
            </a:pPr>
            <a:endParaRPr lang="en-US" sz="1400" dirty="0">
              <a:latin typeface="Arial" panose="020B0604020202020204" pitchFamily="34" charset="0"/>
              <a:cs typeface="Arial" panose="020B0604020202020204" pitchFamily="34" charset="0"/>
            </a:endParaRPr>
          </a:p>
          <a:p>
            <a:pPr marL="742950" lvl="1" indent="-285750">
              <a:buFont typeface="Wingdings" panose="05000000000000000000" pitchFamily="2" charset="2"/>
              <a:buChar char="Ø"/>
            </a:pPr>
            <a:r>
              <a:rPr lang="en-US" sz="1400" dirty="0">
                <a:latin typeface="Arial" panose="020B0604020202020204" pitchFamily="34" charset="0"/>
                <a:cs typeface="Arial" panose="020B0604020202020204" pitchFamily="34" charset="0"/>
              </a:rPr>
              <a:t>Maintenance drugs are prescriptions commonly used to treat chronic or long-term conditions</a:t>
            </a:r>
          </a:p>
          <a:p>
            <a:pPr marL="742950" lvl="1" indent="-285750">
              <a:buFont typeface="Wingdings" panose="05000000000000000000" pitchFamily="2" charset="2"/>
              <a:buChar char="Ø"/>
            </a:pPr>
            <a:endParaRPr lang="en-US" dirty="0">
              <a:solidFill>
                <a:schemeClr val="accent6">
                  <a:lumMod val="75000"/>
                </a:schemeClr>
              </a:solidFill>
              <a:latin typeface="Arial" panose="020B0604020202020204" pitchFamily="34" charset="0"/>
              <a:cs typeface="Arial" panose="020B0604020202020204" pitchFamily="34" charset="0"/>
            </a:endParaRPr>
          </a:p>
          <a:p>
            <a:r>
              <a:rPr lang="en-US" b="1" dirty="0">
                <a:solidFill>
                  <a:srgbClr val="00B0F0"/>
                </a:solidFill>
                <a:latin typeface="Arial" panose="020B0604020202020204" pitchFamily="34" charset="0"/>
                <a:cs typeface="Arial" panose="020B0604020202020204" pitchFamily="34" charset="0"/>
              </a:rPr>
              <a:t>Accredo Specialty Drug Program</a:t>
            </a:r>
          </a:p>
          <a:p>
            <a:pPr marL="742950" lvl="1" indent="-285750">
              <a:buFont typeface="Wingdings" panose="05000000000000000000" pitchFamily="2" charset="2"/>
              <a:buChar char="Ø"/>
            </a:pPr>
            <a:endParaRPr lang="en-US" sz="1400" dirty="0">
              <a:latin typeface="Arial" panose="020B0604020202020204" pitchFamily="34" charset="0"/>
              <a:cs typeface="Arial" panose="020B0604020202020204" pitchFamily="34" charset="0"/>
            </a:endParaRPr>
          </a:p>
          <a:p>
            <a:pPr marL="742950" lvl="1" indent="-285750">
              <a:buFont typeface="Wingdings" panose="05000000000000000000" pitchFamily="2" charset="2"/>
              <a:buChar char="Ø"/>
            </a:pPr>
            <a:r>
              <a:rPr lang="en-US" sz="1400" dirty="0">
                <a:latin typeface="Arial" panose="020B0604020202020204" pitchFamily="34" charset="0"/>
                <a:cs typeface="Arial" panose="020B0604020202020204" pitchFamily="34" charset="0"/>
              </a:rPr>
              <a:t>Covered specialty medications must be filled through Accredo</a:t>
            </a:r>
          </a:p>
          <a:p>
            <a:pPr marL="742950" lvl="1" indent="-285750">
              <a:buFont typeface="Wingdings" panose="05000000000000000000" pitchFamily="2" charset="2"/>
              <a:buChar char="Ø"/>
            </a:pPr>
            <a:endParaRPr lang="en-US" sz="1400" dirty="0">
              <a:latin typeface="Arial" panose="020B0604020202020204" pitchFamily="34" charset="0"/>
              <a:cs typeface="Arial" panose="020B0604020202020204" pitchFamily="34" charset="0"/>
            </a:endParaRPr>
          </a:p>
          <a:p>
            <a:pPr marL="742950" lvl="1" indent="-285750">
              <a:buFont typeface="Wingdings" panose="05000000000000000000" pitchFamily="2" charset="2"/>
              <a:buChar char="Ø"/>
            </a:pPr>
            <a:r>
              <a:rPr lang="en-US" sz="1400" dirty="0">
                <a:latin typeface="Arial" panose="020B0604020202020204" pitchFamily="34" charset="0"/>
                <a:cs typeface="Arial" panose="020B0604020202020204" pitchFamily="34" charset="0"/>
              </a:rPr>
              <a:t>Certain specialty drugs may be eligible for SaveOnSP, a manufacturer copay assistance program that helps participants save money on specialty medications</a:t>
            </a:r>
          </a:p>
          <a:p>
            <a:pPr marL="742950" lvl="1" indent="-285750">
              <a:buFont typeface="Arial" panose="020B0604020202020204" pitchFamily="34" charset="0"/>
              <a:buChar char="•"/>
            </a:pPr>
            <a:endParaRPr lang="en-US" dirty="0">
              <a:solidFill>
                <a:schemeClr val="accent6">
                  <a:lumMod val="75000"/>
                </a:schemeClr>
              </a:solidFill>
            </a:endParaRPr>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1928799070"/>
      </p:ext>
    </p:extLst>
  </p:cSld>
  <p:clrMapOvr>
    <a:masterClrMapping/>
  </p:clrMapOvr>
  <mc:AlternateContent xmlns:mc="http://schemas.openxmlformats.org/markup-compatibility/2006" xmlns:p14="http://schemas.microsoft.com/office/powerpoint/2010/main">
    <mc:Choice Requires="p14">
      <p:transition spd="slow" p14:dur="2000" advTm="68740"/>
    </mc:Choice>
    <mc:Fallback xmlns="">
      <p:transition spd="slow" advTm="687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72449"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703EB5E9-F9B6-FB6A-F864-EC63BE6282E5}"/>
              </a:ext>
            </a:extLst>
          </p:cNvPr>
          <p:cNvSpPr>
            <a:spLocks noGrp="1"/>
          </p:cNvSpPr>
          <p:nvPr>
            <p:ph idx="1"/>
          </p:nvPr>
        </p:nvSpPr>
        <p:spPr>
          <a:xfrm>
            <a:off x="762000" y="1254990"/>
            <a:ext cx="8087802" cy="4908368"/>
          </a:xfrm>
        </p:spPr>
        <p:txBody>
          <a:bodyPr>
            <a:normAutofit/>
          </a:bodyPr>
          <a:lstStyle/>
          <a:p>
            <a:pPr marL="0" indent="0">
              <a:lnSpc>
                <a:spcPct val="120000"/>
              </a:lnSpc>
              <a:buClr>
                <a:srgbClr val="00B0F0"/>
              </a:buClr>
              <a:buSzPct val="75000"/>
              <a:buNone/>
            </a:pPr>
            <a:r>
              <a:rPr lang="en-US" sz="1600" b="1" dirty="0">
                <a:latin typeface="Arial" panose="020B0604020202020204" pitchFamily="34" charset="0"/>
                <a:cs typeface="Arial" panose="020B0604020202020204" pitchFamily="34" charset="0"/>
              </a:rPr>
              <a:t>Medicare Coverage includes both Medicare Supplement and Medicare Advantage Plan options to select from.</a:t>
            </a:r>
          </a:p>
          <a:p>
            <a:pPr marL="0" indent="0">
              <a:lnSpc>
                <a:spcPct val="120000"/>
              </a:lnSpc>
              <a:buClr>
                <a:srgbClr val="00B0F0"/>
              </a:buClr>
              <a:buSzPct val="75000"/>
              <a:buNone/>
            </a:pPr>
            <a:endParaRPr lang="en-US" sz="1900" b="1" dirty="0">
              <a:latin typeface="Arial" panose="020B0604020202020204" pitchFamily="34" charset="0"/>
              <a:cs typeface="Arial" panose="020B0604020202020204" pitchFamily="34" charset="0"/>
            </a:endParaRPr>
          </a:p>
          <a:p>
            <a:pPr>
              <a:lnSpc>
                <a:spcPct val="150000"/>
              </a:lnSpc>
              <a:buClr>
                <a:srgbClr val="00B0F0"/>
              </a:buClr>
              <a:buSzPct val="75000"/>
            </a:pPr>
            <a:endParaRPr lang="en-US" sz="1300" dirty="0">
              <a:latin typeface="Arial" panose="020B0604020202020204" pitchFamily="34" charset="0"/>
              <a:cs typeface="Arial" panose="020B0604020202020204" pitchFamily="34" charset="0"/>
            </a:endParaRPr>
          </a:p>
          <a:p>
            <a:pPr marL="1200150" lvl="2" indent="-285750">
              <a:lnSpc>
                <a:spcPct val="150000"/>
              </a:lnSpc>
              <a:buClr>
                <a:srgbClr val="00B0F0"/>
              </a:buClr>
              <a:buSzPct val="75000"/>
            </a:pPr>
            <a:endParaRPr lang="en-US" sz="1300" dirty="0">
              <a:latin typeface="Arial" panose="020B0604020202020204" pitchFamily="34" charset="0"/>
              <a:cs typeface="Arial" panose="020B0604020202020204" pitchFamily="34" charset="0"/>
            </a:endParaRPr>
          </a:p>
          <a:p>
            <a:pPr marL="742950" lvl="1" indent="-285750">
              <a:lnSpc>
                <a:spcPct val="150000"/>
              </a:lnSpc>
              <a:buClr>
                <a:srgbClr val="00B0F0"/>
              </a:buClr>
              <a:buSzPct val="75000"/>
            </a:pPr>
            <a:endParaRPr lang="en-US" sz="1400" dirty="0">
              <a:latin typeface="Arial" panose="020B0604020202020204" pitchFamily="34" charset="0"/>
              <a:cs typeface="Arial" panose="020B0604020202020204" pitchFamily="34" charset="0"/>
            </a:endParaRPr>
          </a:p>
          <a:p>
            <a:pPr marL="742950" lvl="1" indent="-285750">
              <a:lnSpc>
                <a:spcPct val="150000"/>
              </a:lnSpc>
              <a:buClr>
                <a:srgbClr val="00B0F0"/>
              </a:buClr>
              <a:buSzPct val="75000"/>
              <a:buFont typeface="Wingdings 3" panose="05040102010807070707" pitchFamily="18" charset="2"/>
              <a:buChar char="p"/>
            </a:pPr>
            <a:endParaRPr lang="en-US" sz="1400" dirty="0">
              <a:latin typeface="Arial" panose="020B0604020202020204" pitchFamily="34" charset="0"/>
              <a:cs typeface="Arial" panose="020B0604020202020204" pitchFamily="34" charset="0"/>
            </a:endParaRPr>
          </a:p>
          <a:p>
            <a:pPr marL="742950" lvl="1" indent="-285750">
              <a:lnSpc>
                <a:spcPct val="150000"/>
              </a:lnSpc>
              <a:buClr>
                <a:srgbClr val="00B0F0"/>
              </a:buClr>
              <a:buSzPct val="75000"/>
              <a:buFont typeface="Wingdings 3" panose="05040102010807070707" pitchFamily="18" charset="2"/>
              <a:buChar char="p"/>
            </a:pPr>
            <a:endParaRPr lang="en-US" sz="1400" dirty="0">
              <a:latin typeface="Arial" panose="020B0604020202020204" pitchFamily="34" charset="0"/>
              <a:cs typeface="Arial" panose="020B0604020202020204" pitchFamily="34" charset="0"/>
            </a:endParaRPr>
          </a:p>
          <a:p>
            <a:pPr marL="0" indent="0">
              <a:buNone/>
            </a:pPr>
            <a:endParaRPr lang="en-US" sz="1600" dirty="0">
              <a:latin typeface="Arial" panose="020B0604020202020204" pitchFamily="34" charset="0"/>
              <a:cs typeface="Arial" panose="020B0604020202020204" pitchFamily="34" charset="0"/>
            </a:endParaRPr>
          </a:p>
          <a:p>
            <a:pPr marL="0" indent="0">
              <a:buNone/>
            </a:pPr>
            <a:r>
              <a:rPr lang="en-US" sz="1600" dirty="0">
                <a:latin typeface="Arial" panose="020B0604020202020204" pitchFamily="34" charset="0"/>
                <a:cs typeface="Arial" panose="020B0604020202020204" pitchFamily="34" charset="0"/>
              </a:rPr>
              <a:t>Deductibles, copayments and out-of-pocket maximums vary by benefit option.</a:t>
            </a:r>
          </a:p>
          <a:p>
            <a:pPr marL="457200" indent="-457200">
              <a:buFont typeface="+mj-lt"/>
              <a:buAutoNum type="arabicPeriod"/>
            </a:pP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88910A25-D249-71CB-511E-D9F3B59BAF88}"/>
              </a:ext>
            </a:extLst>
          </p:cNvPr>
          <p:cNvSpPr txBox="1">
            <a:spLocks/>
          </p:cNvSpPr>
          <p:nvPr/>
        </p:nvSpPr>
        <p:spPr>
          <a:xfrm>
            <a:off x="0" y="0"/>
            <a:ext cx="9144000" cy="1447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300">
                <a:solidFill>
                  <a:schemeClr val="tx2"/>
                </a:solidFill>
                <a:latin typeface="+mj-lt"/>
                <a:ea typeface="+mj-ea"/>
                <a:cs typeface="+mj-cs"/>
              </a:defRPr>
            </a:lvl1pPr>
          </a:lstStyle>
          <a:p>
            <a:pPr algn="ctr"/>
            <a:r>
              <a:rPr lang="en-US" sz="3600" b="1" i="1" dirty="0">
                <a:solidFill>
                  <a:srgbClr val="FF0000"/>
                </a:solidFill>
                <a:latin typeface="Arial" panose="020B0604020202020204" pitchFamily="34" charset="0"/>
                <a:cs typeface="Arial" panose="020B0604020202020204" pitchFamily="34" charset="0"/>
              </a:rPr>
              <a:t>Medicare</a:t>
            </a:r>
            <a:r>
              <a:rPr lang="en-US" sz="3600" b="1" dirty="0">
                <a:solidFill>
                  <a:schemeClr val="tx2">
                    <a:lumMod val="50000"/>
                  </a:schemeClr>
                </a:solidFill>
                <a:latin typeface="Arial" panose="020B0604020202020204" pitchFamily="34" charset="0"/>
                <a:cs typeface="Arial" panose="020B0604020202020204" pitchFamily="34" charset="0"/>
              </a:rPr>
              <a:t> </a:t>
            </a:r>
            <a:r>
              <a:rPr lang="en-US" sz="3600" b="1" dirty="0">
                <a:solidFill>
                  <a:schemeClr val="tx1"/>
                </a:solidFill>
                <a:latin typeface="Arial" panose="020B0604020202020204" pitchFamily="34" charset="0"/>
                <a:cs typeface="Arial" panose="020B0604020202020204" pitchFamily="34" charset="0"/>
              </a:rPr>
              <a:t>Medical Coverage</a:t>
            </a:r>
          </a:p>
        </p:txBody>
      </p:sp>
      <p:pic>
        <p:nvPicPr>
          <p:cNvPr id="4" name="Recorded Sound">
            <a:hlinkClick r:id="" action="ppaction://media"/>
            <a:extLst>
              <a:ext uri="{FF2B5EF4-FFF2-40B4-BE49-F238E27FC236}">
                <a16:creationId xmlns:a16="http://schemas.microsoft.com/office/drawing/2014/main" id="{FC5379D3-24ED-33A6-5323-5360E713053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06529" y="4865007"/>
            <a:ext cx="406400" cy="406400"/>
          </a:xfrm>
          <a:prstGeom prst="rect">
            <a:avLst/>
          </a:prstGeom>
        </p:spPr>
      </p:pic>
      <p:graphicFrame>
        <p:nvGraphicFramePr>
          <p:cNvPr id="5" name="Table 4">
            <a:extLst>
              <a:ext uri="{FF2B5EF4-FFF2-40B4-BE49-F238E27FC236}">
                <a16:creationId xmlns:a16="http://schemas.microsoft.com/office/drawing/2014/main" id="{788AB296-D1FB-9E13-FFBB-9D448B7B6A5F}"/>
              </a:ext>
            </a:extLst>
          </p:cNvPr>
          <p:cNvGraphicFramePr>
            <a:graphicFrameLocks noGrp="1"/>
          </p:cNvGraphicFramePr>
          <p:nvPr>
            <p:extLst>
              <p:ext uri="{D42A27DB-BD31-4B8C-83A1-F6EECF244321}">
                <p14:modId xmlns:p14="http://schemas.microsoft.com/office/powerpoint/2010/main" val="417171435"/>
              </p:ext>
            </p:extLst>
          </p:nvPr>
        </p:nvGraphicFramePr>
        <p:xfrm>
          <a:off x="762000" y="2106736"/>
          <a:ext cx="7886700" cy="2314972"/>
        </p:xfrm>
        <a:graphic>
          <a:graphicData uri="http://schemas.openxmlformats.org/drawingml/2006/table">
            <a:tbl>
              <a:tblPr/>
              <a:tblGrid>
                <a:gridCol w="5444132">
                  <a:extLst>
                    <a:ext uri="{9D8B030D-6E8A-4147-A177-3AD203B41FA5}">
                      <a16:colId xmlns:a16="http://schemas.microsoft.com/office/drawing/2014/main" val="2702435226"/>
                    </a:ext>
                  </a:extLst>
                </a:gridCol>
                <a:gridCol w="2442568">
                  <a:extLst>
                    <a:ext uri="{9D8B030D-6E8A-4147-A177-3AD203B41FA5}">
                      <a16:colId xmlns:a16="http://schemas.microsoft.com/office/drawing/2014/main" val="3373135075"/>
                    </a:ext>
                  </a:extLst>
                </a:gridCol>
              </a:tblGrid>
              <a:tr h="473931">
                <a:tc gridSpan="2">
                  <a:txBody>
                    <a:bodyPr/>
                    <a:lstStyle/>
                    <a:p>
                      <a:pPr algn="ctr" fontAlgn="ctr"/>
                      <a:r>
                        <a:rPr lang="en-US" sz="1500" b="1" i="0" u="none" strike="noStrike" dirty="0">
                          <a:solidFill>
                            <a:srgbClr val="000000"/>
                          </a:solidFill>
                          <a:effectLst/>
                          <a:latin typeface="Arial" panose="020B0604020202020204" pitchFamily="34" charset="0"/>
                        </a:rPr>
                        <a:t>Medicare Medical Benefit Options</a:t>
                      </a:r>
                    </a:p>
                  </a:txBody>
                  <a:tcPr marL="9114"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n-US"/>
                    </a:p>
                  </a:txBody>
                  <a:tcPr/>
                </a:tc>
                <a:extLst>
                  <a:ext uri="{0D108BD9-81ED-4DB2-BD59-A6C34878D82A}">
                    <a16:rowId xmlns:a16="http://schemas.microsoft.com/office/drawing/2014/main" val="565871436"/>
                  </a:ext>
                </a:extLst>
              </a:tr>
              <a:tr h="419247">
                <a:tc rowSpan="3">
                  <a:txBody>
                    <a:bodyPr/>
                    <a:lstStyle/>
                    <a:p>
                      <a:pPr algn="l" fontAlgn="ctr"/>
                      <a:r>
                        <a:rPr lang="en-US" sz="1300" b="1" i="0" u="none" strike="noStrike" dirty="0">
                          <a:solidFill>
                            <a:srgbClr val="000000"/>
                          </a:solidFill>
                          <a:effectLst/>
                          <a:latin typeface="Arial" panose="020B0604020202020204" pitchFamily="34" charset="0"/>
                        </a:rPr>
                        <a:t>Medicare Supplements administered through United American Insurance Company with Prescription Drug Coverage through Express Scripts Medicare</a:t>
                      </a:r>
                    </a:p>
                  </a:txBody>
                  <a:tcPr marL="82027"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300" b="1" i="0" u="none" strike="noStrike" dirty="0">
                          <a:solidFill>
                            <a:srgbClr val="000000"/>
                          </a:solidFill>
                          <a:effectLst/>
                          <a:latin typeface="Arial" panose="020B0604020202020204" pitchFamily="34" charset="0"/>
                        </a:rPr>
                        <a:t>Basic Supplement</a:t>
                      </a:r>
                    </a:p>
                  </a:txBody>
                  <a:tcPr marL="82027"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3663210"/>
                  </a:ext>
                </a:extLst>
              </a:tr>
              <a:tr h="318992">
                <a:tc vMerge="1">
                  <a:txBody>
                    <a:bodyPr/>
                    <a:lstStyle/>
                    <a:p>
                      <a:endParaRPr lang="en-US"/>
                    </a:p>
                  </a:txBody>
                  <a:tcPr/>
                </a:tc>
                <a:tc>
                  <a:txBody>
                    <a:bodyPr/>
                    <a:lstStyle/>
                    <a:p>
                      <a:pPr algn="l" fontAlgn="ctr"/>
                      <a:r>
                        <a:rPr lang="en-US" sz="1300" b="1" i="0" u="none" strike="noStrike" dirty="0">
                          <a:solidFill>
                            <a:srgbClr val="000000"/>
                          </a:solidFill>
                          <a:effectLst/>
                          <a:latin typeface="Arial" panose="020B0604020202020204" pitchFamily="34" charset="0"/>
                        </a:rPr>
                        <a:t>Enhanced Supplement</a:t>
                      </a:r>
                    </a:p>
                  </a:txBody>
                  <a:tcPr marL="82027"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3666126"/>
                  </a:ext>
                </a:extLst>
              </a:tr>
              <a:tr h="419247">
                <a:tc vMerge="1">
                  <a:txBody>
                    <a:bodyPr/>
                    <a:lstStyle/>
                    <a:p>
                      <a:endParaRPr lang="en-US"/>
                    </a:p>
                  </a:txBody>
                  <a:tcPr/>
                </a:tc>
                <a:tc>
                  <a:txBody>
                    <a:bodyPr/>
                    <a:lstStyle/>
                    <a:p>
                      <a:pPr algn="l" fontAlgn="ctr"/>
                      <a:r>
                        <a:rPr lang="en-US" sz="1300" b="1" i="0" u="none" strike="noStrike" dirty="0">
                          <a:solidFill>
                            <a:srgbClr val="000000"/>
                          </a:solidFill>
                          <a:effectLst/>
                          <a:latin typeface="Arial" panose="020B0604020202020204" pitchFamily="34" charset="0"/>
                        </a:rPr>
                        <a:t>Premium Supplement</a:t>
                      </a:r>
                    </a:p>
                  </a:txBody>
                  <a:tcPr marL="82027"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0833153"/>
                  </a:ext>
                </a:extLst>
              </a:tr>
              <a:tr h="683555">
                <a:tc gridSpan="2">
                  <a:txBody>
                    <a:bodyPr/>
                    <a:lstStyle/>
                    <a:p>
                      <a:pPr algn="l" fontAlgn="ctr"/>
                      <a:r>
                        <a:rPr lang="en-US" sz="1300" b="1" i="0" u="none" strike="noStrike" dirty="0">
                          <a:solidFill>
                            <a:srgbClr val="000000"/>
                          </a:solidFill>
                          <a:effectLst/>
                          <a:latin typeface="Arial" panose="020B0604020202020204" pitchFamily="34" charset="0"/>
                        </a:rPr>
                        <a:t>Medicare Advantage Plan administered through UnitedHealthcare with Prescription Drug Coverage through Express Scripts Medicare</a:t>
                      </a:r>
                    </a:p>
                  </a:txBody>
                  <a:tcPr marL="82027" marR="9114" marT="91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653417031"/>
                  </a:ext>
                </a:extLst>
              </a:tr>
            </a:tbl>
          </a:graphicData>
        </a:graphic>
      </p:graphicFrame>
    </p:spTree>
    <p:extLst>
      <p:ext uri="{BB962C8B-B14F-4D97-AF65-F5344CB8AC3E}">
        <p14:creationId xmlns:p14="http://schemas.microsoft.com/office/powerpoint/2010/main" val="2549987201"/>
      </p:ext>
    </p:extLst>
  </p:cSld>
  <p:clrMapOvr>
    <a:masterClrMapping/>
  </p:clrMapOvr>
  <mc:AlternateContent xmlns:mc="http://schemas.openxmlformats.org/markup-compatibility/2006" xmlns:p14="http://schemas.microsoft.com/office/powerpoint/2010/main">
    <mc:Choice Requires="p14">
      <p:transition spd="slow" p14:dur="2000" advTm="67058"/>
    </mc:Choice>
    <mc:Fallback xmlns="">
      <p:transition spd="slow" advTm="670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68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E7095139-284F-4262-A2B2-8D3AFE797055}"/>
              </a:ext>
            </a:extLst>
          </p:cNvPr>
          <p:cNvSpPr>
            <a:spLocks noGrp="1"/>
          </p:cNvSpPr>
          <p:nvPr>
            <p:ph idx="1"/>
          </p:nvPr>
        </p:nvSpPr>
        <p:spPr>
          <a:xfrm>
            <a:off x="457638" y="1116093"/>
            <a:ext cx="8330762" cy="5524366"/>
          </a:xfrm>
        </p:spPr>
        <p:txBody>
          <a:bodyPr>
            <a:normAutofit/>
          </a:bodyPr>
          <a:lstStyle/>
          <a:p>
            <a:pPr marL="0" indent="0">
              <a:lnSpc>
                <a:spcPct val="150000"/>
              </a:lnSpc>
              <a:buClr>
                <a:srgbClr val="00B0F0"/>
              </a:buClr>
              <a:buSzPct val="75000"/>
              <a:buNone/>
            </a:pPr>
            <a:r>
              <a:rPr lang="en-US" sz="1600" b="1" dirty="0">
                <a:latin typeface="Arial" panose="020B0604020202020204" pitchFamily="34" charset="0"/>
                <a:cs typeface="Arial" panose="020B0604020202020204" pitchFamily="34" charset="0"/>
              </a:rPr>
              <a:t>Enrollment in Medicare Parts A and B are required to participate in a Valero-       sponsored Medicare medical benefit option.</a:t>
            </a:r>
            <a:endParaRPr lang="en-US" sz="1600" dirty="0">
              <a:latin typeface="Arial" panose="020B0604020202020204" pitchFamily="34" charset="0"/>
              <a:cs typeface="Arial" panose="020B0604020202020204" pitchFamily="34" charset="0"/>
            </a:endParaRPr>
          </a:p>
          <a:p>
            <a:pPr lvl="1">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Supplement (UA Basic, Enhanced, and Premium) plans pay secondary to Medicare (plans fill gaps in traditional Medicare)</a:t>
            </a:r>
          </a:p>
          <a:p>
            <a:pPr lvl="1">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No provider referrals are needed when using care</a:t>
            </a:r>
          </a:p>
          <a:p>
            <a:pPr lvl="1">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No networks to coordinate with, you can visit any Medicare provider</a:t>
            </a:r>
          </a:p>
          <a:p>
            <a:pPr lvl="1">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The Medicare Supplement options, and the Medicare Advantage Plan option includes Medicare Prescription Drug (Part D) coverage through Express Scripts Medicare</a:t>
            </a:r>
          </a:p>
          <a:p>
            <a:pPr lvl="1">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The Express Scripts Medicare Part D plan is different than the non-Medicare Express Scripts prescription drug coverage</a:t>
            </a:r>
          </a:p>
          <a:p>
            <a:pPr lvl="1">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Enrollment in a separate Medicare plan or Part D Prescription Drug plan will impact your enrollment in a Valero-sponsored Medicare benefit option</a:t>
            </a:r>
          </a:p>
          <a:p>
            <a:pPr marL="742950" lvl="1" indent="-285750">
              <a:lnSpc>
                <a:spcPct val="150000"/>
              </a:lnSpc>
              <a:buClr>
                <a:srgbClr val="00B0F0"/>
              </a:buClr>
              <a:buSzPct val="75000"/>
              <a:buFont typeface="Wingdings 3" panose="05040102010807070707" pitchFamily="18" charset="2"/>
              <a:buChar char="p"/>
            </a:pPr>
            <a:endParaRPr lang="en-US" sz="2500" dirty="0">
              <a:latin typeface="Arial" panose="020B0604020202020204" pitchFamily="34" charset="0"/>
              <a:cs typeface="Arial" panose="020B0604020202020204" pitchFamily="34" charset="0"/>
            </a:endParaRPr>
          </a:p>
          <a:p>
            <a:pPr marL="742950" lvl="1" indent="-285750">
              <a:lnSpc>
                <a:spcPct val="150000"/>
              </a:lnSpc>
              <a:buClr>
                <a:srgbClr val="00B0F0"/>
              </a:buClr>
              <a:buSzPct val="75000"/>
              <a:buFont typeface="Wingdings 3" panose="05040102010807070707" pitchFamily="18" charset="2"/>
              <a:buChar char="p"/>
            </a:pPr>
            <a:endParaRPr lang="en-US" sz="2500" dirty="0">
              <a:latin typeface="Arial" panose="020B0604020202020204" pitchFamily="34" charset="0"/>
              <a:cs typeface="Arial" panose="020B0604020202020204" pitchFamily="34" charset="0"/>
            </a:endParaRPr>
          </a:p>
          <a:p>
            <a:pPr marL="457200" indent="-457200">
              <a:buFont typeface="+mj-lt"/>
              <a:buAutoNum type="arabicPeriod"/>
            </a:pPr>
            <a:endParaRPr lang="en-US" sz="16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EBC7A82-FC36-4847-A705-B6F1B344C9AC}"/>
              </a:ext>
            </a:extLst>
          </p:cNvPr>
          <p:cNvSpPr>
            <a:spLocks noGrp="1"/>
          </p:cNvSpPr>
          <p:nvPr>
            <p:ph type="sldNum" sz="quarter" idx="12"/>
          </p:nvPr>
        </p:nvSpPr>
        <p:spPr/>
        <p:txBody>
          <a:bodyPr/>
          <a:lstStyle/>
          <a:p>
            <a:fld id="{DB5F013F-A13E-4D70-B5B8-343A1888A94D}" type="slidenum">
              <a:rPr lang="en-US">
                <a:solidFill>
                  <a:srgbClr val="FFFFFF"/>
                </a:solidFill>
                <a:latin typeface="Arial" panose="020B0604020202020204" pitchFamily="34" charset="0"/>
                <a:cs typeface="Arial" panose="020B0604020202020204" pitchFamily="34" charset="0"/>
              </a:rPr>
              <a:pPr/>
              <a:t>21</a:t>
            </a:fld>
            <a:endParaRPr lang="en-US" dirty="0">
              <a:solidFill>
                <a:srgbClr val="FFFFFF"/>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88910A25-D249-71CB-511E-D9F3B59BAF88}"/>
              </a:ext>
            </a:extLst>
          </p:cNvPr>
          <p:cNvSpPr txBox="1">
            <a:spLocks/>
          </p:cNvSpPr>
          <p:nvPr/>
        </p:nvSpPr>
        <p:spPr>
          <a:xfrm>
            <a:off x="0" y="0"/>
            <a:ext cx="9144000" cy="1447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300">
                <a:solidFill>
                  <a:schemeClr val="tx2"/>
                </a:solidFill>
                <a:latin typeface="+mj-lt"/>
                <a:ea typeface="+mj-ea"/>
                <a:cs typeface="+mj-cs"/>
              </a:defRPr>
            </a:lvl1pPr>
          </a:lstStyle>
          <a:p>
            <a:pPr algn="ctr"/>
            <a:r>
              <a:rPr lang="en-US" sz="3600" b="1" i="1" dirty="0">
                <a:solidFill>
                  <a:srgbClr val="FF0000"/>
                </a:solidFill>
                <a:latin typeface="Arial" panose="020B0604020202020204" pitchFamily="34" charset="0"/>
                <a:cs typeface="Arial" panose="020B0604020202020204" pitchFamily="34" charset="0"/>
              </a:rPr>
              <a:t>Medicare</a:t>
            </a:r>
            <a:r>
              <a:rPr lang="en-US" sz="3600" b="1" dirty="0">
                <a:solidFill>
                  <a:srgbClr val="0069AA">
                    <a:lumMod val="50000"/>
                  </a:srgbClr>
                </a:solidFill>
                <a:latin typeface="Arial" panose="020B0604020202020204" pitchFamily="34" charset="0"/>
                <a:cs typeface="Arial" panose="020B0604020202020204" pitchFamily="34" charset="0"/>
              </a:rPr>
              <a:t> </a:t>
            </a:r>
            <a:r>
              <a:rPr lang="en-US" sz="3600" b="1" dirty="0">
                <a:solidFill>
                  <a:schemeClr val="tx1"/>
                </a:solidFill>
                <a:latin typeface="Arial" panose="020B0604020202020204" pitchFamily="34" charset="0"/>
                <a:cs typeface="Arial" panose="020B0604020202020204" pitchFamily="34" charset="0"/>
              </a:rPr>
              <a:t>Medical Coverage</a:t>
            </a:r>
          </a:p>
        </p:txBody>
      </p:sp>
      <p:pic>
        <p:nvPicPr>
          <p:cNvPr id="5" name="Recorded Sound">
            <a:hlinkClick r:id="" action="ppaction://media"/>
            <a:extLst>
              <a:ext uri="{FF2B5EF4-FFF2-40B4-BE49-F238E27FC236}">
                <a16:creationId xmlns:a16="http://schemas.microsoft.com/office/drawing/2014/main" id="{C3FCE56B-FBFC-18C9-843F-D2F418D0B91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39638" y="4972957"/>
            <a:ext cx="406400" cy="406400"/>
          </a:xfrm>
          <a:prstGeom prst="rect">
            <a:avLst/>
          </a:prstGeom>
        </p:spPr>
      </p:pic>
    </p:spTree>
    <p:extLst>
      <p:ext uri="{BB962C8B-B14F-4D97-AF65-F5344CB8AC3E}">
        <p14:creationId xmlns:p14="http://schemas.microsoft.com/office/powerpoint/2010/main" val="1355072207"/>
      </p:ext>
    </p:extLst>
  </p:cSld>
  <p:clrMapOvr>
    <a:masterClrMapping/>
  </p:clrMapOvr>
  <mc:AlternateContent xmlns:mc="http://schemas.openxmlformats.org/markup-compatibility/2006" xmlns:p14="http://schemas.microsoft.com/office/powerpoint/2010/main">
    <mc:Choice Requires="p14">
      <p:transition spd="slow" p14:dur="2000" advTm="72797"/>
    </mc:Choice>
    <mc:Fallback xmlns="">
      <p:transition spd="slow" advTm="727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99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E7095139-284F-4262-A2B2-8D3AFE797055}"/>
              </a:ext>
            </a:extLst>
          </p:cNvPr>
          <p:cNvSpPr>
            <a:spLocks noGrp="1"/>
          </p:cNvSpPr>
          <p:nvPr>
            <p:ph idx="1"/>
          </p:nvPr>
        </p:nvSpPr>
        <p:spPr>
          <a:xfrm>
            <a:off x="497928" y="978034"/>
            <a:ext cx="8330762" cy="5524366"/>
          </a:xfrm>
        </p:spPr>
        <p:txBody>
          <a:bodyPr>
            <a:normAutofit/>
          </a:bodyPr>
          <a:lstStyle/>
          <a:p>
            <a:pPr marL="0" indent="0">
              <a:lnSpc>
                <a:spcPct val="150000"/>
              </a:lnSpc>
              <a:buClr>
                <a:srgbClr val="00B0F0"/>
              </a:buClr>
              <a:buSzPct val="75000"/>
              <a:buNone/>
            </a:pPr>
            <a:r>
              <a:rPr lang="en-US" sz="1600" b="1" dirty="0">
                <a:latin typeface="Arial" panose="020B0604020202020204" pitchFamily="34" charset="0"/>
                <a:cs typeface="Arial" panose="020B0604020202020204" pitchFamily="34" charset="0"/>
              </a:rPr>
              <a:t>                                </a:t>
            </a:r>
          </a:p>
          <a:p>
            <a:pPr marL="0" indent="0">
              <a:lnSpc>
                <a:spcPct val="150000"/>
              </a:lnSpc>
              <a:buClr>
                <a:srgbClr val="00B0F0"/>
              </a:buClr>
              <a:buSzPct val="75000"/>
              <a:buNone/>
            </a:pPr>
            <a:r>
              <a:rPr lang="en-US" sz="1600" b="1" dirty="0">
                <a:latin typeface="Arial" panose="020B0604020202020204" pitchFamily="34" charset="0"/>
                <a:cs typeface="Arial" panose="020B0604020202020204" pitchFamily="34" charset="0"/>
              </a:rPr>
              <a:t>        </a:t>
            </a:r>
          </a:p>
          <a:p>
            <a:pPr marL="0" indent="0">
              <a:lnSpc>
                <a:spcPct val="150000"/>
              </a:lnSpc>
              <a:buClr>
                <a:srgbClr val="00B0F0"/>
              </a:buClr>
              <a:buSzPct val="75000"/>
              <a:buNone/>
            </a:pPr>
            <a:r>
              <a:rPr lang="en-US" sz="1600" b="1" dirty="0">
                <a:latin typeface="Arial" panose="020B0604020202020204" pitchFamily="34" charset="0"/>
                <a:cs typeface="Arial" panose="020B0604020202020204" pitchFamily="34" charset="0"/>
              </a:rPr>
              <a:t>       Medicare Supplement Coverage is provided by United American Ins. Co.       </a:t>
            </a:r>
            <a:endParaRPr lang="en-US" sz="1400" dirty="0">
              <a:latin typeface="Arial" panose="020B0604020202020204" pitchFamily="34" charset="0"/>
              <a:cs typeface="Arial" panose="020B0604020202020204" pitchFamily="34" charset="0"/>
            </a:endParaRPr>
          </a:p>
          <a:p>
            <a:pPr lvl="1">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Three supplement options available: Basic, Enhanced and Premium</a:t>
            </a:r>
          </a:p>
          <a:p>
            <a:pPr lvl="1">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All options provide: </a:t>
            </a:r>
          </a:p>
          <a:p>
            <a:pPr lvl="2">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100% Part A hospital coverage (up to 515 days)</a:t>
            </a:r>
          </a:p>
          <a:p>
            <a:pPr lvl="2">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100% Part A skilled nursing facility coverage (up to 100 days)</a:t>
            </a:r>
          </a:p>
          <a:p>
            <a:pPr lvl="2">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100% Medicare-covered preventive services </a:t>
            </a:r>
          </a:p>
          <a:p>
            <a:pPr lvl="2">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Part B coverage that varies by plan option </a:t>
            </a:r>
          </a:p>
          <a:p>
            <a:pPr lvl="2">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Foreign travel emergency coverage </a:t>
            </a:r>
          </a:p>
          <a:p>
            <a:pPr lvl="2">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Express Scripts Medicare Part D prescription drug coverage </a:t>
            </a:r>
          </a:p>
          <a:p>
            <a:pPr lvl="1">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Additional plan information is available on the website under the Medicare link</a:t>
            </a:r>
          </a:p>
          <a:p>
            <a:pPr marL="1485900" lvl="2" indent="-571500">
              <a:lnSpc>
                <a:spcPct val="120000"/>
              </a:lnSpc>
              <a:buClr>
                <a:srgbClr val="00B0F0"/>
              </a:buClr>
              <a:buSzPct val="7500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742950" lvl="1" indent="-285750">
              <a:lnSpc>
                <a:spcPct val="150000"/>
              </a:lnSpc>
              <a:buClr>
                <a:srgbClr val="00B0F0"/>
              </a:buClr>
              <a:buSzPct val="75000"/>
              <a:buFont typeface="Wingdings 3" panose="05040102010807070707" pitchFamily="18" charset="2"/>
              <a:buChar char="p"/>
            </a:pPr>
            <a:endParaRPr lang="en-US" sz="2500" dirty="0">
              <a:latin typeface="Arial" panose="020B0604020202020204" pitchFamily="34" charset="0"/>
              <a:cs typeface="Arial" panose="020B0604020202020204" pitchFamily="34" charset="0"/>
            </a:endParaRPr>
          </a:p>
          <a:p>
            <a:pPr marL="742950" lvl="1" indent="-285750">
              <a:lnSpc>
                <a:spcPct val="150000"/>
              </a:lnSpc>
              <a:buClr>
                <a:srgbClr val="00B0F0"/>
              </a:buClr>
              <a:buSzPct val="75000"/>
              <a:buFont typeface="Wingdings 3" panose="05040102010807070707" pitchFamily="18" charset="2"/>
              <a:buChar char="p"/>
            </a:pPr>
            <a:endParaRPr lang="en-US" sz="2500" dirty="0">
              <a:latin typeface="Arial" panose="020B0604020202020204" pitchFamily="34" charset="0"/>
              <a:cs typeface="Arial" panose="020B0604020202020204" pitchFamily="34" charset="0"/>
            </a:endParaRPr>
          </a:p>
          <a:p>
            <a:pPr marL="457200" indent="-457200">
              <a:buFont typeface="+mj-lt"/>
              <a:buAutoNum type="arabicPeriod"/>
            </a:pP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88910A25-D249-71CB-511E-D9F3B59BAF88}"/>
              </a:ext>
            </a:extLst>
          </p:cNvPr>
          <p:cNvSpPr txBox="1">
            <a:spLocks/>
          </p:cNvSpPr>
          <p:nvPr/>
        </p:nvSpPr>
        <p:spPr>
          <a:xfrm>
            <a:off x="0" y="0"/>
            <a:ext cx="9144000" cy="1447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300">
                <a:solidFill>
                  <a:schemeClr val="tx2"/>
                </a:solidFill>
                <a:latin typeface="+mj-lt"/>
                <a:ea typeface="+mj-ea"/>
                <a:cs typeface="+mj-cs"/>
              </a:defRPr>
            </a:lvl1pPr>
          </a:lstStyle>
          <a:p>
            <a:pPr algn="ctr"/>
            <a:r>
              <a:rPr lang="en-US" sz="3200" b="1" i="1" dirty="0">
                <a:solidFill>
                  <a:srgbClr val="FF0000"/>
                </a:solidFill>
                <a:latin typeface="Arial" panose="020B0604020202020204" pitchFamily="34" charset="0"/>
                <a:cs typeface="Arial" panose="020B0604020202020204" pitchFamily="34" charset="0"/>
              </a:rPr>
              <a:t>Medicare</a:t>
            </a:r>
            <a:r>
              <a:rPr lang="en-US" sz="3200" b="1" dirty="0">
                <a:solidFill>
                  <a:schemeClr val="tx2">
                    <a:lumMod val="50000"/>
                  </a:schemeClr>
                </a:solidFill>
                <a:latin typeface="Arial" panose="020B0604020202020204" pitchFamily="34" charset="0"/>
                <a:cs typeface="Arial" panose="020B0604020202020204" pitchFamily="34" charset="0"/>
              </a:rPr>
              <a:t> Benefit Highlights</a:t>
            </a:r>
            <a:endParaRPr lang="en-US" b="1" dirty="0">
              <a:solidFill>
                <a:schemeClr val="tx2">
                  <a:lumMod val="50000"/>
                </a:schemeClr>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D07335C6-E82C-1233-0C1B-A0FD034509C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1821" y="1261241"/>
            <a:ext cx="2945478" cy="493596"/>
          </a:xfrm>
          <a:prstGeom prst="rect">
            <a:avLst/>
          </a:prstGeom>
        </p:spPr>
      </p:pic>
      <p:pic>
        <p:nvPicPr>
          <p:cNvPr id="14" name="Audio 13">
            <a:hlinkClick r:id="" action="ppaction://media"/>
            <a:extLst>
              <a:ext uri="{FF2B5EF4-FFF2-40B4-BE49-F238E27FC236}">
                <a16:creationId xmlns:a16="http://schemas.microsoft.com/office/drawing/2014/main" id="{32FB7CD1-5D56-7BDE-AC7E-B86F2C7E505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699169096"/>
      </p:ext>
    </p:extLst>
  </p:cSld>
  <p:clrMapOvr>
    <a:masterClrMapping/>
  </p:clrMapOvr>
  <mc:AlternateContent xmlns:mc="http://schemas.openxmlformats.org/markup-compatibility/2006" xmlns:p14="http://schemas.microsoft.com/office/powerpoint/2010/main">
    <mc:Choice Requires="p14">
      <p:transition spd="slow" p14:dur="2000" advTm="104438"/>
    </mc:Choice>
    <mc:Fallback xmlns="">
      <p:transition spd="slow" advTm="1044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E7095139-284F-4262-A2B2-8D3AFE797055}"/>
              </a:ext>
            </a:extLst>
          </p:cNvPr>
          <p:cNvSpPr>
            <a:spLocks noGrp="1"/>
          </p:cNvSpPr>
          <p:nvPr>
            <p:ph idx="1"/>
          </p:nvPr>
        </p:nvSpPr>
        <p:spPr>
          <a:xfrm>
            <a:off x="497928" y="1092502"/>
            <a:ext cx="8330762" cy="5524366"/>
          </a:xfrm>
        </p:spPr>
        <p:txBody>
          <a:bodyPr>
            <a:normAutofit/>
          </a:bodyPr>
          <a:lstStyle/>
          <a:p>
            <a:pPr marL="0" indent="0">
              <a:lnSpc>
                <a:spcPct val="150000"/>
              </a:lnSpc>
              <a:buClr>
                <a:srgbClr val="00B0F0"/>
              </a:buClr>
              <a:buSzPct val="75000"/>
              <a:buNone/>
            </a:pPr>
            <a:r>
              <a:rPr lang="en-US" sz="1600" b="1" dirty="0">
                <a:latin typeface="Arial" panose="020B0604020202020204" pitchFamily="34" charset="0"/>
                <a:cs typeface="Arial" panose="020B0604020202020204" pitchFamily="34" charset="0"/>
              </a:rPr>
              <a:t>                                	 Medicare Advantage Plan</a:t>
            </a:r>
          </a:p>
          <a:p>
            <a:pPr marL="0" indent="0">
              <a:lnSpc>
                <a:spcPct val="150000"/>
              </a:lnSpc>
              <a:buClr>
                <a:srgbClr val="00B0F0"/>
              </a:buClr>
              <a:buSzPct val="75000"/>
              <a:buNone/>
            </a:pPr>
            <a:endParaRPr lang="en-US" sz="1400" dirty="0">
              <a:latin typeface="Arial" panose="020B0604020202020204" pitchFamily="34" charset="0"/>
              <a:cs typeface="Arial" panose="020B0604020202020204" pitchFamily="34" charset="0"/>
            </a:endParaRPr>
          </a:p>
          <a:p>
            <a:pPr lvl="1">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100% coverage for approved inpatient hospital services, you pay $0</a:t>
            </a:r>
          </a:p>
          <a:p>
            <a:pPr lvl="1">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100% coverage for approved outpatient medical services, you pay $0 </a:t>
            </a:r>
          </a:p>
          <a:p>
            <a:pPr lvl="1">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Prescription Drug benefits are included and provided by Express Scripts Medicare</a:t>
            </a:r>
          </a:p>
          <a:p>
            <a:pPr lvl="1">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Additional benefits available through the UHC Medicare Advantage Plan include:</a:t>
            </a:r>
          </a:p>
          <a:p>
            <a:pPr lvl="2">
              <a:lnSpc>
                <a:spcPct val="120000"/>
              </a:lnSpc>
              <a:buClr>
                <a:srgbClr val="00B0F0"/>
              </a:buClr>
              <a:buSzPct val="75000"/>
              <a:buFont typeface="Wingdings" panose="05000000000000000000" pitchFamily="2" charset="2"/>
              <a:buChar char="Ø"/>
            </a:pPr>
            <a:r>
              <a:rPr lang="en-US" sz="1400" dirty="0">
                <a:latin typeface="Arial" panose="020B0604020202020204" pitchFamily="34" charset="0"/>
                <a:cs typeface="Arial" panose="020B0604020202020204" pitchFamily="34" charset="0"/>
              </a:rPr>
              <a:t>Annual Physical and Wellness Visit</a:t>
            </a:r>
          </a:p>
          <a:p>
            <a:pPr lvl="2">
              <a:lnSpc>
                <a:spcPct val="120000"/>
              </a:lnSpc>
              <a:buClr>
                <a:srgbClr val="00B0F0"/>
              </a:buClr>
              <a:buSzPct val="75000"/>
              <a:buFont typeface="Wingdings" panose="05000000000000000000" pitchFamily="2" charset="2"/>
              <a:buChar char="Ø"/>
            </a:pPr>
            <a:r>
              <a:rPr lang="en-US" sz="1400" dirty="0">
                <a:latin typeface="Arial" panose="020B0604020202020204" pitchFamily="34" charset="0"/>
                <a:cs typeface="Arial" panose="020B0604020202020204" pitchFamily="34" charset="0"/>
              </a:rPr>
              <a:t>RenewActive® Gym and Fitness program</a:t>
            </a:r>
          </a:p>
          <a:p>
            <a:pPr lvl="2">
              <a:lnSpc>
                <a:spcPct val="120000"/>
              </a:lnSpc>
              <a:buClr>
                <a:srgbClr val="00B0F0"/>
              </a:buClr>
              <a:buSzPct val="75000"/>
              <a:buFont typeface="Wingdings" panose="05000000000000000000" pitchFamily="2" charset="2"/>
              <a:buChar char="Ø"/>
            </a:pPr>
            <a:r>
              <a:rPr lang="en-US" sz="1400" dirty="0">
                <a:latin typeface="Arial" panose="020B0604020202020204" pitchFamily="34" charset="0"/>
                <a:cs typeface="Arial" panose="020B0604020202020204" pitchFamily="34" charset="0"/>
              </a:rPr>
              <a:t>HouseCalls®  In-home Preventive Care Visit</a:t>
            </a:r>
          </a:p>
          <a:p>
            <a:pPr lvl="2">
              <a:lnSpc>
                <a:spcPct val="120000"/>
              </a:lnSpc>
              <a:buClr>
                <a:srgbClr val="00B0F0"/>
              </a:buClr>
              <a:buSzPct val="75000"/>
              <a:buFont typeface="Wingdings" panose="05000000000000000000" pitchFamily="2" charset="2"/>
              <a:buChar char="Ø"/>
            </a:pPr>
            <a:r>
              <a:rPr lang="en-US" sz="1400" dirty="0">
                <a:latin typeface="Arial" panose="020B0604020202020204" pitchFamily="34" charset="0"/>
                <a:cs typeface="Arial" panose="020B0604020202020204" pitchFamily="34" charset="0"/>
              </a:rPr>
              <a:t>24/7 Nurse Support – speak to a registered nurse over the phone 24/7</a:t>
            </a:r>
          </a:p>
          <a:p>
            <a:pPr lvl="2">
              <a:lnSpc>
                <a:spcPct val="120000"/>
              </a:lnSpc>
              <a:buClr>
                <a:srgbClr val="00B0F0"/>
              </a:buClr>
              <a:buSzPct val="75000"/>
              <a:buFont typeface="Wingdings" panose="05000000000000000000" pitchFamily="2" charset="2"/>
              <a:buChar char="Ø"/>
            </a:pPr>
            <a:r>
              <a:rPr lang="en-US" sz="1400" dirty="0">
                <a:latin typeface="Arial" panose="020B0604020202020204" pitchFamily="34" charset="0"/>
                <a:cs typeface="Arial" panose="020B0604020202020204" pitchFamily="34" charset="0"/>
              </a:rPr>
              <a:t>Chronic Conditions Programs – helps members with chronic diseases</a:t>
            </a:r>
          </a:p>
          <a:p>
            <a:pPr lvl="2">
              <a:lnSpc>
                <a:spcPct val="120000"/>
              </a:lnSpc>
              <a:buClr>
                <a:srgbClr val="00B0F0"/>
              </a:buClr>
              <a:buSzPct val="75000"/>
              <a:buFont typeface="Wingdings" panose="05000000000000000000" pitchFamily="2" charset="2"/>
              <a:buChar char="Ø"/>
            </a:pPr>
            <a:r>
              <a:rPr lang="en-US" sz="1400" dirty="0">
                <a:latin typeface="Arial" panose="020B0604020202020204" pitchFamily="34" charset="0"/>
                <a:cs typeface="Arial" panose="020B0604020202020204" pitchFamily="34" charset="0"/>
              </a:rPr>
              <a:t>Virtual Visits – see your doctor online</a:t>
            </a:r>
          </a:p>
          <a:p>
            <a:pPr lvl="2">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Online resources customized for you with your login:</a:t>
            </a:r>
          </a:p>
          <a:p>
            <a:pPr lvl="3">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Claims information, ID cards, Physician lookup tools</a:t>
            </a:r>
          </a:p>
          <a:p>
            <a:pPr marL="457200" lvl="1" indent="0">
              <a:lnSpc>
                <a:spcPct val="120000"/>
              </a:lnSpc>
              <a:buClr>
                <a:srgbClr val="00B0F0"/>
              </a:buClr>
              <a:buSzPct val="75000"/>
              <a:buNone/>
            </a:pPr>
            <a:endParaRPr lang="en-US" sz="1400" dirty="0">
              <a:latin typeface="Arial" panose="020B0604020202020204" pitchFamily="34" charset="0"/>
              <a:cs typeface="Arial" panose="020B0604020202020204" pitchFamily="34" charset="0"/>
            </a:endParaRPr>
          </a:p>
          <a:p>
            <a:pPr marL="1028700" lvl="1" indent="-571500">
              <a:lnSpc>
                <a:spcPct val="120000"/>
              </a:lnSpc>
              <a:buClr>
                <a:srgbClr val="00B0F0"/>
              </a:buClr>
              <a:buSzPct val="7500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1485900" lvl="2" indent="-571500">
              <a:lnSpc>
                <a:spcPct val="120000"/>
              </a:lnSpc>
              <a:buClr>
                <a:srgbClr val="00B0F0"/>
              </a:buClr>
              <a:buSzPct val="7500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1485900" lvl="2" indent="-571500">
              <a:lnSpc>
                <a:spcPct val="120000"/>
              </a:lnSpc>
              <a:buClr>
                <a:srgbClr val="00B0F0"/>
              </a:buClr>
              <a:buSzPct val="7500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1028700" lvl="1" indent="-571500">
              <a:lnSpc>
                <a:spcPct val="120000"/>
              </a:lnSpc>
              <a:buClr>
                <a:srgbClr val="00B0F0"/>
              </a:buClr>
              <a:buSzPct val="7500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1028700" lvl="1" indent="-571500">
              <a:lnSpc>
                <a:spcPct val="120000"/>
              </a:lnSpc>
              <a:buClr>
                <a:srgbClr val="00B0F0"/>
              </a:buClr>
              <a:buSzPct val="7500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742950" lvl="1" indent="-285750">
              <a:lnSpc>
                <a:spcPct val="150000"/>
              </a:lnSpc>
              <a:buClr>
                <a:srgbClr val="00B0F0"/>
              </a:buClr>
              <a:buSzPct val="75000"/>
              <a:buFont typeface="Wingdings 3" panose="05040102010807070707" pitchFamily="18" charset="2"/>
              <a:buChar char="p"/>
            </a:pPr>
            <a:endParaRPr lang="en-US" sz="2500" dirty="0">
              <a:latin typeface="Arial" panose="020B0604020202020204" pitchFamily="34" charset="0"/>
              <a:cs typeface="Arial" panose="020B0604020202020204" pitchFamily="34" charset="0"/>
            </a:endParaRPr>
          </a:p>
          <a:p>
            <a:pPr marL="742950" lvl="1" indent="-285750">
              <a:lnSpc>
                <a:spcPct val="150000"/>
              </a:lnSpc>
              <a:buClr>
                <a:srgbClr val="00B0F0"/>
              </a:buClr>
              <a:buSzPct val="75000"/>
              <a:buFont typeface="Wingdings 3" panose="05040102010807070707" pitchFamily="18" charset="2"/>
              <a:buChar char="p"/>
            </a:pPr>
            <a:endParaRPr lang="en-US" sz="2500" dirty="0">
              <a:latin typeface="Arial" panose="020B0604020202020204" pitchFamily="34" charset="0"/>
              <a:cs typeface="Arial" panose="020B0604020202020204" pitchFamily="34" charset="0"/>
            </a:endParaRPr>
          </a:p>
          <a:p>
            <a:pPr marL="457200" indent="-457200">
              <a:buFont typeface="+mj-lt"/>
              <a:buAutoNum type="arabicPeriod"/>
            </a:pP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88910A25-D249-71CB-511E-D9F3B59BAF88}"/>
              </a:ext>
            </a:extLst>
          </p:cNvPr>
          <p:cNvSpPr txBox="1">
            <a:spLocks/>
          </p:cNvSpPr>
          <p:nvPr/>
        </p:nvSpPr>
        <p:spPr>
          <a:xfrm>
            <a:off x="0" y="-91143"/>
            <a:ext cx="9144000" cy="1447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300">
                <a:solidFill>
                  <a:schemeClr val="tx2"/>
                </a:solidFill>
                <a:latin typeface="+mj-lt"/>
                <a:ea typeface="+mj-ea"/>
                <a:cs typeface="+mj-cs"/>
              </a:defRPr>
            </a:lvl1pPr>
          </a:lstStyle>
          <a:p>
            <a:pPr algn="ctr"/>
            <a:r>
              <a:rPr lang="en-US" sz="3600" b="1" i="1" dirty="0">
                <a:solidFill>
                  <a:srgbClr val="FF0000"/>
                </a:solidFill>
                <a:latin typeface="Arial" panose="020B0604020202020204" pitchFamily="34" charset="0"/>
                <a:cs typeface="Arial" panose="020B0604020202020204" pitchFamily="34" charset="0"/>
              </a:rPr>
              <a:t>Medicare</a:t>
            </a:r>
            <a:r>
              <a:rPr lang="en-US" sz="3600" b="1" dirty="0">
                <a:solidFill>
                  <a:schemeClr val="tx2">
                    <a:lumMod val="50000"/>
                  </a:schemeClr>
                </a:solidFill>
                <a:latin typeface="Arial" panose="020B0604020202020204" pitchFamily="34" charset="0"/>
                <a:cs typeface="Arial" panose="020B0604020202020204" pitchFamily="34" charset="0"/>
              </a:rPr>
              <a:t> Benefit Highlights</a:t>
            </a:r>
          </a:p>
        </p:txBody>
      </p:sp>
      <p:pic>
        <p:nvPicPr>
          <p:cNvPr id="11" name="Picture 10">
            <a:extLst>
              <a:ext uri="{FF2B5EF4-FFF2-40B4-BE49-F238E27FC236}">
                <a16:creationId xmlns:a16="http://schemas.microsoft.com/office/drawing/2014/main" id="{17A82AD7-818C-1C99-B6CF-E856DF82EE6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27595" y="1054238"/>
            <a:ext cx="1885950" cy="604838"/>
          </a:xfrm>
          <a:prstGeom prst="rect">
            <a:avLst/>
          </a:prstGeom>
        </p:spPr>
      </p:pic>
      <p:pic>
        <p:nvPicPr>
          <p:cNvPr id="18" name="Audio 17">
            <a:hlinkClick r:id="" action="ppaction://media"/>
            <a:extLst>
              <a:ext uri="{FF2B5EF4-FFF2-40B4-BE49-F238E27FC236}">
                <a16:creationId xmlns:a16="http://schemas.microsoft.com/office/drawing/2014/main" id="{7F1D7FE1-CA91-D583-C459-9B69C12E403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45891" t="-245891" r="-245891" b="-245891"/>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492082674"/>
      </p:ext>
    </p:extLst>
  </p:cSld>
  <p:clrMapOvr>
    <a:masterClrMapping/>
  </p:clrMapOvr>
  <mc:AlternateContent xmlns:mc="http://schemas.openxmlformats.org/markup-compatibility/2006">
    <mc:Choice xmlns:p14="http://schemas.microsoft.com/office/powerpoint/2010/main" Requires="p14">
      <p:transition spd="slow" p14:dur="2000" advTm="84110"/>
    </mc:Choice>
    <mc:Fallback>
      <p:transition spd="slow" advTm="84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E7095139-284F-4262-A2B2-8D3AFE797055}"/>
              </a:ext>
            </a:extLst>
          </p:cNvPr>
          <p:cNvSpPr>
            <a:spLocks noGrp="1"/>
          </p:cNvSpPr>
          <p:nvPr>
            <p:ph idx="1"/>
          </p:nvPr>
        </p:nvSpPr>
        <p:spPr>
          <a:xfrm>
            <a:off x="198782" y="937824"/>
            <a:ext cx="9048585" cy="5524366"/>
          </a:xfrm>
        </p:spPr>
        <p:txBody>
          <a:bodyPr>
            <a:normAutofit fontScale="25000" lnSpcReduction="20000"/>
          </a:bodyPr>
          <a:lstStyle/>
          <a:p>
            <a:pPr>
              <a:lnSpc>
                <a:spcPct val="150000"/>
              </a:lnSpc>
              <a:buClr>
                <a:srgbClr val="00B0F0"/>
              </a:buClr>
              <a:buSzPct val="75000"/>
              <a:buFont typeface="Arial" panose="020B0604020202020204" pitchFamily="34" charset="0"/>
              <a:buChar char="▲"/>
            </a:pPr>
            <a:endParaRPr lang="en-US" sz="3100" dirty="0">
              <a:latin typeface="Arial" panose="020B0604020202020204" pitchFamily="34" charset="0"/>
              <a:cs typeface="Arial" panose="020B0604020202020204" pitchFamily="34" charset="0"/>
            </a:endParaRPr>
          </a:p>
          <a:p>
            <a:pPr>
              <a:lnSpc>
                <a:spcPct val="150000"/>
              </a:lnSpc>
              <a:buClr>
                <a:srgbClr val="00B0F0"/>
              </a:buClr>
              <a:buSzPct val="75000"/>
              <a:buFont typeface="Arial" panose="020B0604020202020204" pitchFamily="34" charset="0"/>
              <a:buChar char="▲"/>
            </a:pPr>
            <a:endParaRPr lang="en-US" sz="3100" dirty="0">
              <a:latin typeface="Arial" panose="020B0604020202020204" pitchFamily="34" charset="0"/>
              <a:cs typeface="Arial" panose="020B0604020202020204" pitchFamily="34" charset="0"/>
            </a:endParaRPr>
          </a:p>
          <a:p>
            <a:pPr marL="0" indent="0" algn="ctr">
              <a:lnSpc>
                <a:spcPct val="150000"/>
              </a:lnSpc>
              <a:spcBef>
                <a:spcPts val="0"/>
              </a:spcBef>
              <a:buClr>
                <a:srgbClr val="00B0F0"/>
              </a:buClr>
              <a:buSzPct val="75000"/>
              <a:buNone/>
            </a:pPr>
            <a:r>
              <a:rPr lang="en-US" sz="6400" b="1" dirty="0">
                <a:latin typeface="Arial" panose="020B0604020202020204" pitchFamily="34" charset="0"/>
                <a:cs typeface="Arial" panose="020B0604020202020204" pitchFamily="34" charset="0"/>
              </a:rPr>
              <a:t>Medicare Advantage Plan</a:t>
            </a:r>
          </a:p>
          <a:p>
            <a:pPr marL="0" indent="0" algn="ctr">
              <a:lnSpc>
                <a:spcPct val="150000"/>
              </a:lnSpc>
              <a:spcBef>
                <a:spcPts val="0"/>
              </a:spcBef>
              <a:buClr>
                <a:srgbClr val="00B0F0"/>
              </a:buClr>
              <a:buSzPct val="75000"/>
              <a:buNone/>
            </a:pPr>
            <a:endParaRPr lang="en-US" sz="4800" dirty="0">
              <a:latin typeface="Arial" panose="020B0604020202020204" pitchFamily="34" charset="0"/>
              <a:cs typeface="Arial" panose="020B0604020202020204" pitchFamily="34" charset="0"/>
            </a:endParaRPr>
          </a:p>
          <a:p>
            <a:pPr lvl="1">
              <a:lnSpc>
                <a:spcPct val="170000"/>
              </a:lnSpc>
              <a:buClr>
                <a:srgbClr val="00B0F0"/>
              </a:buClr>
              <a:buSzPct val="75000"/>
              <a:buFont typeface="Wingdings" panose="05000000000000000000" pitchFamily="2" charset="2"/>
              <a:buChar char="Ø"/>
            </a:pPr>
            <a:r>
              <a:rPr lang="en-US" sz="6400" dirty="0">
                <a:latin typeface="Arial" panose="020B0604020202020204" pitchFamily="34" charset="0"/>
                <a:cs typeface="Arial" panose="020B0604020202020204" pitchFamily="34" charset="0"/>
              </a:rPr>
              <a:t>The Medicare Advantage plan replaces traditional Medicare and pays all coverage </a:t>
            </a:r>
          </a:p>
          <a:p>
            <a:pPr lvl="1">
              <a:lnSpc>
                <a:spcPct val="170000"/>
              </a:lnSpc>
              <a:buClr>
                <a:srgbClr val="00B0F0"/>
              </a:buClr>
              <a:buSzPct val="75000"/>
              <a:buFont typeface="Wingdings" panose="05000000000000000000" pitchFamily="2" charset="2"/>
              <a:buChar char="Ø"/>
            </a:pPr>
            <a:r>
              <a:rPr lang="en-US" sz="6400" dirty="0">
                <a:latin typeface="Arial" panose="020B0604020202020204" pitchFamily="34" charset="0"/>
                <a:cs typeface="Arial" panose="020B0604020202020204" pitchFamily="34" charset="0"/>
              </a:rPr>
              <a:t>In and Out of Network benefits are the same for the participant – as long as the provider accepts Medicare </a:t>
            </a:r>
          </a:p>
          <a:p>
            <a:pPr lvl="1">
              <a:lnSpc>
                <a:spcPct val="170000"/>
              </a:lnSpc>
              <a:buClr>
                <a:srgbClr val="00B0F0"/>
              </a:buClr>
              <a:buSzPct val="75000"/>
              <a:buFont typeface="Wingdings" panose="05000000000000000000" pitchFamily="2" charset="2"/>
              <a:buChar char="Ø"/>
            </a:pPr>
            <a:r>
              <a:rPr lang="en-US" sz="6400" dirty="0">
                <a:latin typeface="Arial" panose="020B0604020202020204" pitchFamily="34" charset="0"/>
                <a:cs typeface="Arial" panose="020B0604020202020204" pitchFamily="34" charset="0"/>
              </a:rPr>
              <a:t>In-network providers are already established with UnitedHealthcare for billing purposes</a:t>
            </a:r>
          </a:p>
          <a:p>
            <a:pPr lvl="1">
              <a:lnSpc>
                <a:spcPct val="170000"/>
              </a:lnSpc>
              <a:buClr>
                <a:srgbClr val="00B0F0"/>
              </a:buClr>
              <a:buSzPct val="75000"/>
              <a:buFont typeface="Wingdings" panose="05000000000000000000" pitchFamily="2" charset="2"/>
              <a:buChar char="Ø"/>
            </a:pPr>
            <a:r>
              <a:rPr lang="en-US" sz="6400" dirty="0">
                <a:latin typeface="Arial" panose="020B0604020202020204" pitchFamily="34" charset="0"/>
                <a:cs typeface="Arial" panose="020B0604020202020204" pitchFamily="34" charset="0"/>
              </a:rPr>
              <a:t>Out-of-network providers must accept the plan’s payment or additional paperwork may be required of the participant</a:t>
            </a:r>
          </a:p>
          <a:p>
            <a:pPr lvl="1">
              <a:lnSpc>
                <a:spcPct val="170000"/>
              </a:lnSpc>
              <a:buClr>
                <a:srgbClr val="00B0F0"/>
              </a:buClr>
              <a:buSzPct val="75000"/>
              <a:buFont typeface="Wingdings" panose="05000000000000000000" pitchFamily="2" charset="2"/>
              <a:buChar char="Ø"/>
            </a:pPr>
            <a:r>
              <a:rPr lang="en-US" sz="6400" dirty="0">
                <a:latin typeface="Arial" panose="020B0604020202020204" pitchFamily="34" charset="0"/>
                <a:cs typeface="Arial" panose="020B0604020202020204" pitchFamily="34" charset="0"/>
              </a:rPr>
              <a:t>Hospital and medical benefits are covered at 100%, based on the plan’s terms and conditions</a:t>
            </a:r>
          </a:p>
          <a:p>
            <a:pPr lvl="1">
              <a:lnSpc>
                <a:spcPct val="170000"/>
              </a:lnSpc>
              <a:buClr>
                <a:srgbClr val="00B0F0"/>
              </a:buClr>
              <a:buSzPct val="75000"/>
              <a:buFont typeface="Wingdings" panose="05000000000000000000" pitchFamily="2" charset="2"/>
              <a:buChar char="Ø"/>
            </a:pPr>
            <a:r>
              <a:rPr lang="en-US" sz="6400" dirty="0">
                <a:latin typeface="Arial" panose="020B0604020202020204" pitchFamily="34" charset="0"/>
                <a:cs typeface="Arial" panose="020B0604020202020204" pitchFamily="34" charset="0"/>
              </a:rPr>
              <a:t>Additional plan information can be found on the website under the Medicare link</a:t>
            </a:r>
          </a:p>
          <a:p>
            <a:pPr marL="742950" lvl="1" indent="-285750">
              <a:lnSpc>
                <a:spcPct val="150000"/>
              </a:lnSpc>
              <a:buClr>
                <a:srgbClr val="00B0F0"/>
              </a:buClr>
              <a:buSzPct val="75000"/>
              <a:buFont typeface="Wingdings 3" panose="05040102010807070707" pitchFamily="18" charset="2"/>
              <a:buChar char="p"/>
            </a:pPr>
            <a:endParaRPr lang="en-US" sz="1400" dirty="0">
              <a:latin typeface="Arial" panose="020B0604020202020204" pitchFamily="34" charset="0"/>
              <a:cs typeface="Arial" panose="020B0604020202020204" pitchFamily="34" charset="0"/>
            </a:endParaRPr>
          </a:p>
          <a:p>
            <a:pPr marL="742950" lvl="1" indent="-285750">
              <a:lnSpc>
                <a:spcPct val="150000"/>
              </a:lnSpc>
              <a:buClr>
                <a:srgbClr val="00B0F0"/>
              </a:buClr>
              <a:buSzPct val="75000"/>
              <a:buFont typeface="Wingdings 3" panose="05040102010807070707" pitchFamily="18" charset="2"/>
              <a:buChar char="p"/>
            </a:pPr>
            <a:endParaRPr lang="en-US" sz="1400" dirty="0">
              <a:latin typeface="Arial" panose="020B0604020202020204" pitchFamily="34" charset="0"/>
              <a:cs typeface="Arial" panose="020B0604020202020204" pitchFamily="34" charset="0"/>
            </a:endParaRPr>
          </a:p>
          <a:p>
            <a:pPr marL="457200" indent="-457200">
              <a:buFont typeface="+mj-lt"/>
              <a:buAutoNum type="arabicPeriod"/>
            </a:pP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9F3D3D3A-CDAF-2FA6-AD19-6548DDD26565}"/>
              </a:ext>
            </a:extLst>
          </p:cNvPr>
          <p:cNvSpPr txBox="1">
            <a:spLocks/>
          </p:cNvSpPr>
          <p:nvPr/>
        </p:nvSpPr>
        <p:spPr>
          <a:xfrm>
            <a:off x="0" y="0"/>
            <a:ext cx="9144000" cy="1447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300">
                <a:solidFill>
                  <a:schemeClr val="tx2"/>
                </a:solidFill>
                <a:latin typeface="+mj-lt"/>
                <a:ea typeface="+mj-ea"/>
                <a:cs typeface="+mj-cs"/>
              </a:defRPr>
            </a:lvl1pPr>
          </a:lstStyle>
          <a:p>
            <a:pPr algn="ctr"/>
            <a:r>
              <a:rPr lang="en-US" sz="3600" b="1" i="1" dirty="0">
                <a:solidFill>
                  <a:srgbClr val="FF0000"/>
                </a:solidFill>
                <a:latin typeface="Arial" panose="020B0604020202020204" pitchFamily="34" charset="0"/>
                <a:cs typeface="Arial" panose="020B0604020202020204" pitchFamily="34" charset="0"/>
              </a:rPr>
              <a:t>Medicare</a:t>
            </a:r>
            <a:r>
              <a:rPr lang="en-US" sz="3600" b="1" dirty="0">
                <a:solidFill>
                  <a:schemeClr val="tx2">
                    <a:lumMod val="50000"/>
                  </a:schemeClr>
                </a:solidFill>
                <a:latin typeface="Arial" panose="020B0604020202020204" pitchFamily="34" charset="0"/>
                <a:cs typeface="Arial" panose="020B0604020202020204" pitchFamily="34" charset="0"/>
              </a:rPr>
              <a:t> Benefit Highlights</a:t>
            </a:r>
          </a:p>
        </p:txBody>
      </p:sp>
      <p:pic>
        <p:nvPicPr>
          <p:cNvPr id="9" name="Picture 8">
            <a:extLst>
              <a:ext uri="{FF2B5EF4-FFF2-40B4-BE49-F238E27FC236}">
                <a16:creationId xmlns:a16="http://schemas.microsoft.com/office/drawing/2014/main" id="{B754D573-5571-AE98-58D0-D6BD525418E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81085" y="1296724"/>
            <a:ext cx="1883827" cy="603556"/>
          </a:xfrm>
          <a:prstGeom prst="rect">
            <a:avLst/>
          </a:prstGeom>
        </p:spPr>
      </p:pic>
      <p:pic>
        <p:nvPicPr>
          <p:cNvPr id="3" name="Recorded Sound">
            <a:hlinkClick r:id="" action="ppaction://media"/>
            <a:extLst>
              <a:ext uri="{FF2B5EF4-FFF2-40B4-BE49-F238E27FC236}">
                <a16:creationId xmlns:a16="http://schemas.microsoft.com/office/drawing/2014/main" id="{EDA0AE8B-EF71-FC26-2BE9-F43C2D4E539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38818" y="5489283"/>
            <a:ext cx="406400" cy="406400"/>
          </a:xfrm>
          <a:prstGeom prst="rect">
            <a:avLst/>
          </a:prstGeom>
        </p:spPr>
      </p:pic>
    </p:spTree>
    <p:extLst>
      <p:ext uri="{BB962C8B-B14F-4D97-AF65-F5344CB8AC3E}">
        <p14:creationId xmlns:p14="http://schemas.microsoft.com/office/powerpoint/2010/main" val="3425942685"/>
      </p:ext>
    </p:extLst>
  </p:cSld>
  <p:clrMapOvr>
    <a:masterClrMapping/>
  </p:clrMapOvr>
  <mc:AlternateContent xmlns:mc="http://schemas.openxmlformats.org/markup-compatibility/2006" xmlns:p14="http://schemas.microsoft.com/office/powerpoint/2010/main">
    <mc:Choice Requires="p14">
      <p:transition spd="slow" p14:dur="2000" advTm="77346"/>
    </mc:Choice>
    <mc:Fallback xmlns="">
      <p:transition spd="slow" advTm="773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8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E7095139-284F-4262-A2B2-8D3AFE797055}"/>
              </a:ext>
            </a:extLst>
          </p:cNvPr>
          <p:cNvSpPr>
            <a:spLocks noGrp="1"/>
          </p:cNvSpPr>
          <p:nvPr>
            <p:ph idx="1"/>
          </p:nvPr>
        </p:nvSpPr>
        <p:spPr>
          <a:xfrm>
            <a:off x="497928" y="1111317"/>
            <a:ext cx="8330762" cy="5524366"/>
          </a:xfrm>
        </p:spPr>
        <p:txBody>
          <a:bodyPr>
            <a:normAutofit/>
          </a:bodyPr>
          <a:lstStyle/>
          <a:p>
            <a:pPr marL="0" indent="0">
              <a:lnSpc>
                <a:spcPct val="150000"/>
              </a:lnSpc>
              <a:buClr>
                <a:srgbClr val="00B0F0"/>
              </a:buClr>
              <a:buSzPct val="75000"/>
              <a:buNone/>
            </a:pPr>
            <a:r>
              <a:rPr lang="en-US" sz="1600" b="1" dirty="0">
                <a:latin typeface="Arial" panose="020B0604020202020204" pitchFamily="34" charset="0"/>
                <a:cs typeface="Arial" panose="020B0604020202020204" pitchFamily="34" charset="0"/>
              </a:rPr>
              <a:t>                                </a:t>
            </a:r>
          </a:p>
          <a:p>
            <a:pPr marL="0" indent="0">
              <a:lnSpc>
                <a:spcPct val="150000"/>
              </a:lnSpc>
              <a:buClr>
                <a:srgbClr val="00B0F0"/>
              </a:buClr>
              <a:buSzPct val="75000"/>
              <a:buNone/>
            </a:pPr>
            <a:endParaRPr lang="en-US" sz="1600" b="1" dirty="0">
              <a:latin typeface="Arial" panose="020B0604020202020204" pitchFamily="34" charset="0"/>
              <a:cs typeface="Arial" panose="020B0604020202020204" pitchFamily="34" charset="0"/>
            </a:endParaRPr>
          </a:p>
          <a:p>
            <a:pPr marL="0" indent="0">
              <a:lnSpc>
                <a:spcPct val="150000"/>
              </a:lnSpc>
              <a:buClr>
                <a:srgbClr val="00B0F0"/>
              </a:buClr>
              <a:buSzPct val="75000"/>
              <a:buNone/>
            </a:pPr>
            <a:r>
              <a:rPr lang="en-US" sz="1600" b="1" dirty="0">
                <a:latin typeface="Arial" panose="020B0604020202020204" pitchFamily="34" charset="0"/>
                <a:cs typeface="Arial" panose="020B0604020202020204" pitchFamily="34" charset="0"/>
              </a:rPr>
              <a:t>        Medicare Prescription Drug Coverage is provided by Express Scripts Medicare      </a:t>
            </a:r>
            <a:endParaRPr lang="en-US" sz="1400" dirty="0">
              <a:latin typeface="Arial" panose="020B0604020202020204" pitchFamily="34" charset="0"/>
              <a:cs typeface="Arial" panose="020B0604020202020204" pitchFamily="34" charset="0"/>
            </a:endParaRPr>
          </a:p>
          <a:p>
            <a:pPr lvl="1">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All Medicare benefit options include the same Express Scripts Medicare (Part D) prescription drug coverage</a:t>
            </a:r>
          </a:p>
          <a:p>
            <a:pPr lvl="1">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More than 66,000 participating pharmacies in the network</a:t>
            </a:r>
          </a:p>
          <a:p>
            <a:pPr lvl="1">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There is a formulary list (covered drug list) to check your prescriptions against</a:t>
            </a:r>
          </a:p>
          <a:p>
            <a:pPr lvl="1">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Online access is available to:</a:t>
            </a:r>
          </a:p>
          <a:p>
            <a:pPr lvl="2">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View your pharmacy claims and spending</a:t>
            </a:r>
          </a:p>
          <a:p>
            <a:pPr lvl="2">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Look-up and price your covered drugs and alternative drugs</a:t>
            </a:r>
          </a:p>
          <a:p>
            <a:pPr lvl="2">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Find a pharmacy by zip code</a:t>
            </a:r>
          </a:p>
          <a:p>
            <a:pPr lvl="2">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Order your refills, etc. </a:t>
            </a:r>
          </a:p>
          <a:p>
            <a:pPr lvl="1">
              <a:lnSpc>
                <a:spcPct val="120000"/>
              </a:lnSpc>
              <a:buClr>
                <a:srgbClr val="00B0F0"/>
              </a:buClr>
              <a:buSzPct val="75000"/>
              <a:buFont typeface="Wingdings" panose="05000000000000000000" pitchFamily="2" charset="2"/>
              <a:buChar char="Ø"/>
            </a:pPr>
            <a:r>
              <a:rPr lang="en-US" sz="1600" dirty="0">
                <a:latin typeface="Arial" panose="020B0604020202020204" pitchFamily="34" charset="0"/>
                <a:cs typeface="Arial" panose="020B0604020202020204" pitchFamily="34" charset="0"/>
              </a:rPr>
              <a:t>Amwins can also assist with researching your covered drugs for you</a:t>
            </a:r>
          </a:p>
          <a:p>
            <a:pPr marL="1028700" lvl="1" indent="-571500">
              <a:lnSpc>
                <a:spcPct val="120000"/>
              </a:lnSpc>
              <a:buClr>
                <a:srgbClr val="00B0F0"/>
              </a:buClr>
              <a:buSzPct val="7500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742950" lvl="1" indent="-285750">
              <a:lnSpc>
                <a:spcPct val="150000"/>
              </a:lnSpc>
              <a:buClr>
                <a:srgbClr val="00B0F0"/>
              </a:buClr>
              <a:buSzPct val="75000"/>
              <a:buFont typeface="Wingdings 3" panose="05040102010807070707" pitchFamily="18" charset="2"/>
              <a:buChar char="p"/>
            </a:pPr>
            <a:endParaRPr lang="en-US" sz="2500" dirty="0">
              <a:latin typeface="Arial" panose="020B0604020202020204" pitchFamily="34" charset="0"/>
              <a:cs typeface="Arial" panose="020B0604020202020204" pitchFamily="34" charset="0"/>
            </a:endParaRPr>
          </a:p>
          <a:p>
            <a:pPr marL="742950" lvl="1" indent="-285750">
              <a:lnSpc>
                <a:spcPct val="150000"/>
              </a:lnSpc>
              <a:buClr>
                <a:srgbClr val="00B0F0"/>
              </a:buClr>
              <a:buSzPct val="75000"/>
              <a:buFont typeface="Wingdings 3" panose="05040102010807070707" pitchFamily="18" charset="2"/>
              <a:buChar char="p"/>
            </a:pPr>
            <a:endParaRPr lang="en-US" sz="2500" dirty="0">
              <a:latin typeface="Arial" panose="020B0604020202020204" pitchFamily="34" charset="0"/>
              <a:cs typeface="Arial" panose="020B0604020202020204" pitchFamily="34" charset="0"/>
            </a:endParaRPr>
          </a:p>
          <a:p>
            <a:pPr marL="457200" indent="-457200">
              <a:buFont typeface="+mj-lt"/>
              <a:buAutoNum type="arabicPeriod"/>
            </a:pPr>
            <a:endParaRPr lang="en-US" sz="16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88910A25-D249-71CB-511E-D9F3B59BAF88}"/>
              </a:ext>
            </a:extLst>
          </p:cNvPr>
          <p:cNvSpPr txBox="1">
            <a:spLocks/>
          </p:cNvSpPr>
          <p:nvPr/>
        </p:nvSpPr>
        <p:spPr>
          <a:xfrm>
            <a:off x="0" y="0"/>
            <a:ext cx="9144000" cy="1447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kern="1200" spc="300">
                <a:solidFill>
                  <a:schemeClr val="tx2"/>
                </a:solidFill>
                <a:latin typeface="+mj-lt"/>
                <a:ea typeface="+mj-ea"/>
                <a:cs typeface="+mj-cs"/>
              </a:defRPr>
            </a:lvl1pPr>
          </a:lstStyle>
          <a:p>
            <a:pPr algn="ctr"/>
            <a:r>
              <a:rPr lang="en-US" sz="3600" b="1" i="1" dirty="0">
                <a:solidFill>
                  <a:srgbClr val="FF0000"/>
                </a:solidFill>
                <a:latin typeface="Arial" panose="020B0604020202020204" pitchFamily="34" charset="0"/>
                <a:cs typeface="Arial" panose="020B0604020202020204" pitchFamily="34" charset="0"/>
              </a:rPr>
              <a:t>Medicare</a:t>
            </a:r>
            <a:r>
              <a:rPr lang="en-US" sz="3600" b="1" dirty="0">
                <a:solidFill>
                  <a:schemeClr val="tx2">
                    <a:lumMod val="50000"/>
                  </a:schemeClr>
                </a:solidFill>
                <a:latin typeface="Arial" panose="020B0604020202020204" pitchFamily="34" charset="0"/>
                <a:cs typeface="Arial" panose="020B0604020202020204" pitchFamily="34" charset="0"/>
              </a:rPr>
              <a:t> Benefit Highlights</a:t>
            </a:r>
          </a:p>
        </p:txBody>
      </p:sp>
      <p:pic>
        <p:nvPicPr>
          <p:cNvPr id="8" name="Picture 7">
            <a:extLst>
              <a:ext uri="{FF2B5EF4-FFF2-40B4-BE49-F238E27FC236}">
                <a16:creationId xmlns:a16="http://schemas.microsoft.com/office/drawing/2014/main" id="{68598082-72B0-4A96-B34B-4C0F19258B8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72359" y="966424"/>
            <a:ext cx="2312275" cy="1028265"/>
          </a:xfrm>
          <a:prstGeom prst="rect">
            <a:avLst/>
          </a:prstGeom>
        </p:spPr>
      </p:pic>
      <p:pic>
        <p:nvPicPr>
          <p:cNvPr id="23" name="Audio 22">
            <a:hlinkClick r:id="" action="ppaction://media"/>
            <a:extLst>
              <a:ext uri="{FF2B5EF4-FFF2-40B4-BE49-F238E27FC236}">
                <a16:creationId xmlns:a16="http://schemas.microsoft.com/office/drawing/2014/main" id="{555F5F0F-6BA9-2B4F-6CB8-A87C0A5533BE}"/>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45891" t="-245891" r="-245891" b="-245891"/>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882445875"/>
      </p:ext>
    </p:extLst>
  </p:cSld>
  <p:clrMapOvr>
    <a:masterClrMapping/>
  </p:clrMapOvr>
  <mc:AlternateContent xmlns:mc="http://schemas.openxmlformats.org/markup-compatibility/2006">
    <mc:Choice xmlns:p14="http://schemas.microsoft.com/office/powerpoint/2010/main" Requires="p14">
      <p:transition spd="slow" p14:dur="2000" advTm="65951"/>
    </mc:Choice>
    <mc:Fallback>
      <p:transition spd="slow" advTm="659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98F8A-7BB8-4D42-9D22-9FFF8E77F837}"/>
              </a:ext>
            </a:extLst>
          </p:cNvPr>
          <p:cNvSpPr>
            <a:spLocks noGrp="1"/>
          </p:cNvSpPr>
          <p:nvPr>
            <p:ph type="title"/>
          </p:nvPr>
        </p:nvSpPr>
        <p:spPr>
          <a:xfrm>
            <a:off x="0" y="0"/>
            <a:ext cx="9144000" cy="1510748"/>
          </a:xfrm>
        </p:spPr>
        <p:txBody>
          <a:bodyPr>
            <a:normAutofit/>
          </a:bodyPr>
          <a:lstStyle/>
          <a:p>
            <a:pPr algn="ctr"/>
            <a:r>
              <a:rPr lang="en-US" dirty="0">
                <a:latin typeface="Arial" panose="020B0604020202020204" pitchFamily="34" charset="0"/>
                <a:cs typeface="Arial" panose="020B0604020202020204" pitchFamily="34" charset="0"/>
              </a:rPr>
              <a:t> </a:t>
            </a:r>
            <a:r>
              <a:rPr lang="en-US" sz="3600" b="1" dirty="0">
                <a:latin typeface="Arial" panose="020B0604020202020204" pitchFamily="34" charset="0"/>
                <a:cs typeface="Arial" panose="020B0604020202020204" pitchFamily="34" charset="0"/>
              </a:rPr>
              <a:t>Benefit Providers – Contact Info</a:t>
            </a:r>
            <a:endParaRPr lang="en-US" sz="3600" b="1" dirty="0">
              <a:highlight>
                <a:srgbClr val="FFFF00"/>
              </a:highlight>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83C8EDEB-3A88-D744-57A0-993FA6F1C9ED}"/>
              </a:ext>
            </a:extLst>
          </p:cNvPr>
          <p:cNvSpPr txBox="1">
            <a:spLocks noGrp="1"/>
          </p:cNvSpPr>
          <p:nvPr>
            <p:ph idx="1"/>
          </p:nvPr>
        </p:nvSpPr>
        <p:spPr>
          <a:xfrm>
            <a:off x="457200" y="1600202"/>
            <a:ext cx="82296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000" dirty="0">
              <a:latin typeface="Arial" panose="020B0604020202020204" pitchFamily="34" charset="0"/>
              <a:cs typeface="Arial" panose="020B0604020202020204" pitchFamily="34" charset="0"/>
            </a:endParaRPr>
          </a:p>
          <a:p>
            <a:pPr marL="914400" lvl="1" indent="-457200">
              <a:buFont typeface="+mj-lt"/>
              <a:buAutoNum type="alphaLcPeriod"/>
            </a:pPr>
            <a:endParaRPr lang="en-US" sz="2000" dirty="0">
              <a:latin typeface="Arial" panose="020B0604020202020204" pitchFamily="34" charset="0"/>
              <a:cs typeface="Arial" panose="020B0604020202020204" pitchFamily="34" charset="0"/>
            </a:endParaRPr>
          </a:p>
          <a:p>
            <a:pPr marL="514350" indent="-457200"/>
            <a:endParaRPr lang="en-US" sz="2000" dirty="0">
              <a:latin typeface="Arial" panose="020B0604020202020204" pitchFamily="34" charset="0"/>
              <a:cs typeface="Arial" panose="020B0604020202020204" pitchFamily="34" charset="0"/>
            </a:endParaRPr>
          </a:p>
          <a:p>
            <a:pPr marL="57150" indent="0">
              <a:buNone/>
            </a:pPr>
            <a:endParaRPr lang="en-US" sz="2000" dirty="0">
              <a:latin typeface="Arial" panose="020B0604020202020204" pitchFamily="34" charset="0"/>
              <a:cs typeface="Arial" panose="020B0604020202020204" pitchFamily="34" charset="0"/>
            </a:endParaRPr>
          </a:p>
        </p:txBody>
      </p:sp>
      <p:pic>
        <p:nvPicPr>
          <p:cNvPr id="3" name="Audio 2">
            <a:hlinkClick r:id="" action="ppaction://media"/>
            <a:extLst>
              <a:ext uri="{FF2B5EF4-FFF2-40B4-BE49-F238E27FC236}">
                <a16:creationId xmlns:a16="http://schemas.microsoft.com/office/drawing/2014/main" id="{89136D5F-E7CC-55D5-A947-FAD08AD9B93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graphicFrame>
        <p:nvGraphicFramePr>
          <p:cNvPr id="9" name="Table 8">
            <a:extLst>
              <a:ext uri="{FF2B5EF4-FFF2-40B4-BE49-F238E27FC236}">
                <a16:creationId xmlns:a16="http://schemas.microsoft.com/office/drawing/2014/main" id="{A641869E-ED80-481D-A872-1546942207DD}"/>
              </a:ext>
            </a:extLst>
          </p:cNvPr>
          <p:cNvGraphicFramePr>
            <a:graphicFrameLocks noGrp="1"/>
          </p:cNvGraphicFramePr>
          <p:nvPr>
            <p:extLst>
              <p:ext uri="{D42A27DB-BD31-4B8C-83A1-F6EECF244321}">
                <p14:modId xmlns:p14="http://schemas.microsoft.com/office/powerpoint/2010/main" val="3343583310"/>
              </p:ext>
            </p:extLst>
          </p:nvPr>
        </p:nvGraphicFramePr>
        <p:xfrm>
          <a:off x="688561" y="1427167"/>
          <a:ext cx="7762327" cy="4153826"/>
        </p:xfrm>
        <a:graphic>
          <a:graphicData uri="http://schemas.openxmlformats.org/drawingml/2006/table">
            <a:tbl>
              <a:tblPr/>
              <a:tblGrid>
                <a:gridCol w="3655977">
                  <a:extLst>
                    <a:ext uri="{9D8B030D-6E8A-4147-A177-3AD203B41FA5}">
                      <a16:colId xmlns:a16="http://schemas.microsoft.com/office/drawing/2014/main" val="1851517277"/>
                    </a:ext>
                  </a:extLst>
                </a:gridCol>
                <a:gridCol w="1730849">
                  <a:extLst>
                    <a:ext uri="{9D8B030D-6E8A-4147-A177-3AD203B41FA5}">
                      <a16:colId xmlns:a16="http://schemas.microsoft.com/office/drawing/2014/main" val="11417631"/>
                    </a:ext>
                  </a:extLst>
                </a:gridCol>
                <a:gridCol w="2375501">
                  <a:extLst>
                    <a:ext uri="{9D8B030D-6E8A-4147-A177-3AD203B41FA5}">
                      <a16:colId xmlns:a16="http://schemas.microsoft.com/office/drawing/2014/main" val="812841051"/>
                    </a:ext>
                  </a:extLst>
                </a:gridCol>
              </a:tblGrid>
              <a:tr h="555453">
                <a:tc gridSpan="3">
                  <a:txBody>
                    <a:bodyPr/>
                    <a:lstStyle/>
                    <a:p>
                      <a:pPr algn="l" fontAlgn="b"/>
                      <a:r>
                        <a:rPr lang="en-US" sz="1300" b="1" i="0" u="none" strike="noStrike" dirty="0">
                          <a:solidFill>
                            <a:srgbClr val="000000"/>
                          </a:solidFill>
                          <a:effectLst/>
                          <a:latin typeface="Calibri" panose="020F0502020204030204" pitchFamily="34" charset="0"/>
                        </a:rPr>
                        <a:t>Non-Medicare - Medical and Prescription Drug </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41366387"/>
                  </a:ext>
                </a:extLst>
              </a:tr>
              <a:tr h="301877">
                <a:tc>
                  <a:txBody>
                    <a:bodyPr/>
                    <a:lstStyle/>
                    <a:p>
                      <a:pPr algn="l" fontAlgn="b"/>
                      <a:r>
                        <a:rPr lang="en-US" sz="1300" b="1" i="0" u="none" strike="noStrike" dirty="0">
                          <a:solidFill>
                            <a:srgbClr val="000000"/>
                          </a:solidFill>
                          <a:effectLst/>
                          <a:latin typeface="Calibri" panose="020F0502020204030204" pitchFamily="34" charset="0"/>
                        </a:rPr>
                        <a:t>Provider</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dirty="0">
                          <a:solidFill>
                            <a:srgbClr val="000000"/>
                          </a:solidFill>
                          <a:effectLst/>
                          <a:latin typeface="Calibri" panose="020F0502020204030204" pitchFamily="34" charset="0"/>
                        </a:rPr>
                        <a:t>Toll-Free Number</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1" i="0" u="none" strike="noStrike" dirty="0">
                          <a:solidFill>
                            <a:srgbClr val="000000"/>
                          </a:solidFill>
                          <a:effectLst/>
                          <a:latin typeface="Calibri" panose="020F0502020204030204" pitchFamily="34" charset="0"/>
                        </a:rPr>
                        <a:t>Website </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8533094"/>
                  </a:ext>
                </a:extLst>
              </a:tr>
              <a:tr h="301877">
                <a:tc>
                  <a:txBody>
                    <a:bodyPr/>
                    <a:lstStyle/>
                    <a:p>
                      <a:pPr algn="l" fontAlgn="b"/>
                      <a:r>
                        <a:rPr lang="en-US" sz="1300" b="0" i="0" u="none" strike="noStrike" dirty="0">
                          <a:solidFill>
                            <a:srgbClr val="000000"/>
                          </a:solidFill>
                          <a:effectLst/>
                          <a:latin typeface="Calibri" panose="020F0502020204030204" pitchFamily="34" charset="0"/>
                        </a:rPr>
                        <a:t>UnitedHealthcare </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none" strike="noStrike" dirty="0">
                          <a:solidFill>
                            <a:srgbClr val="000000"/>
                          </a:solidFill>
                          <a:effectLst/>
                          <a:latin typeface="Calibri" panose="020F0502020204030204" pitchFamily="34" charset="0"/>
                        </a:rPr>
                        <a:t>(844) 634-1235</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sng" strike="noStrike" dirty="0">
                          <a:solidFill>
                            <a:srgbClr val="0563C1"/>
                          </a:solidFill>
                          <a:effectLst/>
                          <a:latin typeface="Calibri" panose="020F0502020204030204" pitchFamily="34" charset="0"/>
                          <a:hlinkClick r:id="rId6"/>
                        </a:rPr>
                        <a:t>www.myuhc.com</a:t>
                      </a:r>
                      <a:endParaRPr lang="en-US" sz="1300" b="0" i="0" u="sng" strike="noStrike" dirty="0">
                        <a:solidFill>
                          <a:srgbClr val="0563C1"/>
                        </a:solidFill>
                        <a:effectLst/>
                        <a:latin typeface="Calibri" panose="020F0502020204030204" pitchFamily="34" charset="0"/>
                      </a:endParaRP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692216"/>
                  </a:ext>
                </a:extLst>
              </a:tr>
              <a:tr h="301877">
                <a:tc>
                  <a:txBody>
                    <a:bodyPr/>
                    <a:lstStyle/>
                    <a:p>
                      <a:pPr algn="l" fontAlgn="b"/>
                      <a:r>
                        <a:rPr lang="en-US" sz="1300" b="0" i="0" u="none" strike="noStrike" dirty="0">
                          <a:solidFill>
                            <a:srgbClr val="000000"/>
                          </a:solidFill>
                          <a:effectLst/>
                          <a:latin typeface="Calibri" panose="020F0502020204030204" pitchFamily="34" charset="0"/>
                        </a:rPr>
                        <a:t>Express Scripts</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none" strike="noStrike" dirty="0">
                          <a:solidFill>
                            <a:srgbClr val="000000"/>
                          </a:solidFill>
                          <a:effectLst/>
                          <a:latin typeface="Calibri" panose="020F0502020204030204" pitchFamily="34" charset="0"/>
                        </a:rPr>
                        <a:t>(800) 294-5060</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sng" strike="noStrike" dirty="0">
                          <a:solidFill>
                            <a:srgbClr val="0563C1"/>
                          </a:solidFill>
                          <a:effectLst/>
                          <a:latin typeface="Calibri" panose="020F0502020204030204" pitchFamily="34" charset="0"/>
                          <a:hlinkClick r:id="rId7"/>
                        </a:rPr>
                        <a:t>www.express-scripts.com</a:t>
                      </a:r>
                      <a:endParaRPr lang="en-US" sz="1300" b="0" i="0" u="sng" strike="noStrike" dirty="0">
                        <a:solidFill>
                          <a:srgbClr val="0563C1"/>
                        </a:solidFill>
                        <a:effectLst/>
                        <a:latin typeface="Calibri" panose="020F0502020204030204" pitchFamily="34" charset="0"/>
                      </a:endParaRP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3225291"/>
                  </a:ext>
                </a:extLst>
              </a:tr>
              <a:tr h="470928">
                <a:tc gridSpan="3">
                  <a:txBody>
                    <a:bodyPr/>
                    <a:lstStyle/>
                    <a:p>
                      <a:pPr algn="l" fontAlgn="b"/>
                      <a:r>
                        <a:rPr lang="en-US" sz="1300" b="1" i="0" u="none" strike="noStrike" dirty="0">
                          <a:solidFill>
                            <a:srgbClr val="000000"/>
                          </a:solidFill>
                          <a:effectLst/>
                          <a:latin typeface="Calibri" panose="020F0502020204030204" pitchFamily="34" charset="0"/>
                        </a:rPr>
                        <a:t>Medicare Eligible - Medical and Prescription Drug </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52458457"/>
                  </a:ext>
                </a:extLst>
              </a:tr>
              <a:tr h="301877">
                <a:tc>
                  <a:txBody>
                    <a:bodyPr/>
                    <a:lstStyle/>
                    <a:p>
                      <a:pPr algn="l" fontAlgn="b"/>
                      <a:r>
                        <a:rPr lang="en-US" sz="1300" b="0" i="0" u="none" strike="noStrike" dirty="0">
                          <a:solidFill>
                            <a:srgbClr val="000000"/>
                          </a:solidFill>
                          <a:effectLst/>
                          <a:latin typeface="Calibri" panose="020F0502020204030204" pitchFamily="34" charset="0"/>
                        </a:rPr>
                        <a:t>United American Ins. Co.</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none" strike="noStrike" dirty="0">
                          <a:solidFill>
                            <a:srgbClr val="000000"/>
                          </a:solidFill>
                          <a:effectLst/>
                          <a:latin typeface="Calibri" panose="020F0502020204030204" pitchFamily="34" charset="0"/>
                        </a:rPr>
                        <a:t>(800) 730-4648</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sng" strike="noStrike" dirty="0">
                          <a:solidFill>
                            <a:srgbClr val="0563C1"/>
                          </a:solidFill>
                          <a:effectLst/>
                          <a:latin typeface="Calibri" panose="020F0502020204030204" pitchFamily="34" charset="0"/>
                          <a:hlinkClick r:id="rId8"/>
                        </a:rPr>
                        <a:t>www.unitedamerican.com</a:t>
                      </a:r>
                      <a:endParaRPr lang="en-US" sz="1300" b="0" i="0" u="sng" strike="noStrike" dirty="0">
                        <a:solidFill>
                          <a:srgbClr val="0563C1"/>
                        </a:solidFill>
                        <a:effectLst/>
                        <a:latin typeface="Calibri" panose="020F0502020204030204" pitchFamily="34" charset="0"/>
                      </a:endParaRP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4263278"/>
                  </a:ext>
                </a:extLst>
              </a:tr>
              <a:tr h="301877">
                <a:tc>
                  <a:txBody>
                    <a:bodyPr/>
                    <a:lstStyle/>
                    <a:p>
                      <a:pPr algn="l" fontAlgn="b"/>
                      <a:r>
                        <a:rPr lang="en-US" sz="1300" b="0" i="0" u="none" strike="noStrike" dirty="0">
                          <a:solidFill>
                            <a:srgbClr val="000000"/>
                          </a:solidFill>
                          <a:effectLst/>
                          <a:latin typeface="Calibri" panose="020F0502020204030204" pitchFamily="34" charset="0"/>
                        </a:rPr>
                        <a:t>UnitedHealthcare Medicare Advantage Plan (MA)</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none" strike="noStrike" dirty="0">
                          <a:solidFill>
                            <a:srgbClr val="000000"/>
                          </a:solidFill>
                          <a:effectLst/>
                          <a:latin typeface="Calibri" panose="020F0502020204030204" pitchFamily="34" charset="0"/>
                        </a:rPr>
                        <a:t>(844) 481-8836</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sng" strike="noStrike" dirty="0">
                          <a:solidFill>
                            <a:srgbClr val="0563C1"/>
                          </a:solidFill>
                          <a:effectLst/>
                          <a:latin typeface="Calibri" panose="020F0502020204030204" pitchFamily="34" charset="0"/>
                          <a:hlinkClick r:id="rId9"/>
                        </a:rPr>
                        <a:t>www.uhcretiree.com/valero</a:t>
                      </a:r>
                      <a:endParaRPr lang="en-US" sz="1300" b="0" i="0" u="sng" strike="noStrike" dirty="0">
                        <a:solidFill>
                          <a:srgbClr val="0563C1"/>
                        </a:solidFill>
                        <a:effectLst/>
                        <a:latin typeface="Calibri" panose="020F0502020204030204" pitchFamily="34" charset="0"/>
                      </a:endParaRP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0314323"/>
                  </a:ext>
                </a:extLst>
              </a:tr>
              <a:tr h="301877">
                <a:tc>
                  <a:txBody>
                    <a:bodyPr/>
                    <a:lstStyle/>
                    <a:p>
                      <a:pPr algn="l" fontAlgn="b"/>
                      <a:r>
                        <a:rPr lang="en-US" sz="1300" b="0" i="0" u="none" strike="noStrike" dirty="0">
                          <a:solidFill>
                            <a:srgbClr val="000000"/>
                          </a:solidFill>
                          <a:effectLst/>
                          <a:latin typeface="Calibri" panose="020F0502020204030204" pitchFamily="34" charset="0"/>
                        </a:rPr>
                        <a:t>Express Scripts Medicare Prescription Drug Plan</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none" strike="noStrike" dirty="0">
                          <a:solidFill>
                            <a:srgbClr val="000000"/>
                          </a:solidFill>
                          <a:effectLst/>
                          <a:latin typeface="Calibri" panose="020F0502020204030204" pitchFamily="34" charset="0"/>
                        </a:rPr>
                        <a:t>(855) 778-1503</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sng" strike="noStrike" dirty="0">
                          <a:solidFill>
                            <a:srgbClr val="0563C1"/>
                          </a:solidFill>
                          <a:effectLst/>
                          <a:latin typeface="Calibri" panose="020F0502020204030204" pitchFamily="34" charset="0"/>
                          <a:hlinkClick r:id="rId7"/>
                        </a:rPr>
                        <a:t>www.express-scripts.com</a:t>
                      </a:r>
                      <a:endParaRPr lang="en-US" sz="1300" b="0" i="0" u="sng" strike="noStrike" dirty="0">
                        <a:solidFill>
                          <a:srgbClr val="0563C1"/>
                        </a:solidFill>
                        <a:effectLst/>
                        <a:latin typeface="Calibri" panose="020F0502020204030204" pitchFamily="34" charset="0"/>
                      </a:endParaRP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283055"/>
                  </a:ext>
                </a:extLst>
              </a:tr>
              <a:tr h="410552">
                <a:tc gridSpan="3">
                  <a:txBody>
                    <a:bodyPr/>
                    <a:lstStyle/>
                    <a:p>
                      <a:pPr algn="l" fontAlgn="b"/>
                      <a:r>
                        <a:rPr lang="en-US" sz="1300" b="1" i="0" u="none" strike="noStrike" dirty="0">
                          <a:solidFill>
                            <a:srgbClr val="000000"/>
                          </a:solidFill>
                          <a:effectLst/>
                          <a:latin typeface="Calibri" panose="020F0502020204030204" pitchFamily="34" charset="0"/>
                        </a:rPr>
                        <a:t>Dental, Vision and Legal Insurance Benefits</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57014394"/>
                  </a:ext>
                </a:extLst>
              </a:tr>
              <a:tr h="301877">
                <a:tc>
                  <a:txBody>
                    <a:bodyPr/>
                    <a:lstStyle/>
                    <a:p>
                      <a:pPr algn="l" fontAlgn="b"/>
                      <a:r>
                        <a:rPr lang="en-US" sz="1300" b="0" i="0" u="none" strike="noStrike" dirty="0">
                          <a:solidFill>
                            <a:srgbClr val="000000"/>
                          </a:solidFill>
                          <a:effectLst/>
                          <a:latin typeface="Calibri" panose="020F0502020204030204" pitchFamily="34" charset="0"/>
                        </a:rPr>
                        <a:t>UnitedHealthcare </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none" strike="noStrike" dirty="0">
                          <a:solidFill>
                            <a:srgbClr val="000000"/>
                          </a:solidFill>
                          <a:effectLst/>
                          <a:latin typeface="Calibri" panose="020F0502020204030204" pitchFamily="34" charset="0"/>
                        </a:rPr>
                        <a:t>(844) 634-1235</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sng" strike="noStrike" dirty="0">
                          <a:solidFill>
                            <a:srgbClr val="0563C1"/>
                          </a:solidFill>
                          <a:effectLst/>
                          <a:latin typeface="Calibri" panose="020F0502020204030204" pitchFamily="34" charset="0"/>
                          <a:hlinkClick r:id="rId6"/>
                        </a:rPr>
                        <a:t>www.myuhc.com</a:t>
                      </a:r>
                      <a:endParaRPr lang="en-US" sz="1300" b="0" i="0" u="sng" strike="noStrike" dirty="0">
                        <a:solidFill>
                          <a:srgbClr val="0563C1"/>
                        </a:solidFill>
                        <a:effectLst/>
                        <a:latin typeface="Calibri" panose="020F0502020204030204" pitchFamily="34" charset="0"/>
                      </a:endParaRP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3227808"/>
                  </a:ext>
                </a:extLst>
              </a:tr>
              <a:tr h="301877">
                <a:tc>
                  <a:txBody>
                    <a:bodyPr/>
                    <a:lstStyle/>
                    <a:p>
                      <a:pPr algn="l" fontAlgn="b"/>
                      <a:r>
                        <a:rPr lang="en-US" sz="1300" b="0" i="0" u="none" strike="noStrike" dirty="0">
                          <a:solidFill>
                            <a:srgbClr val="000000"/>
                          </a:solidFill>
                          <a:effectLst/>
                          <a:latin typeface="Calibri" panose="020F0502020204030204" pitchFamily="34" charset="0"/>
                        </a:rPr>
                        <a:t>VSP Vision </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none" strike="noStrike" dirty="0">
                          <a:solidFill>
                            <a:srgbClr val="000000"/>
                          </a:solidFill>
                          <a:effectLst/>
                          <a:latin typeface="Calibri" panose="020F0502020204030204" pitchFamily="34" charset="0"/>
                        </a:rPr>
                        <a:t>(800) 877-7195</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sng" strike="noStrike" dirty="0">
                          <a:solidFill>
                            <a:srgbClr val="0563C1"/>
                          </a:solidFill>
                          <a:effectLst/>
                          <a:latin typeface="Calibri" panose="020F0502020204030204" pitchFamily="34" charset="0"/>
                          <a:hlinkClick r:id="rId10"/>
                        </a:rPr>
                        <a:t>www.vsp.com</a:t>
                      </a:r>
                      <a:endParaRPr lang="en-US" sz="1300" b="0" i="0" u="sng" strike="noStrike" dirty="0">
                        <a:solidFill>
                          <a:srgbClr val="0563C1"/>
                        </a:solidFill>
                        <a:effectLst/>
                        <a:latin typeface="Calibri" panose="020F0502020204030204" pitchFamily="34" charset="0"/>
                      </a:endParaRP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7077247"/>
                  </a:ext>
                </a:extLst>
              </a:tr>
              <a:tr h="301877">
                <a:tc>
                  <a:txBody>
                    <a:bodyPr/>
                    <a:lstStyle/>
                    <a:p>
                      <a:pPr algn="l" fontAlgn="b"/>
                      <a:r>
                        <a:rPr lang="en-US" sz="1300" b="0" i="0" u="none" strike="noStrike" dirty="0">
                          <a:solidFill>
                            <a:srgbClr val="000000"/>
                          </a:solidFill>
                          <a:effectLst/>
                          <a:latin typeface="Calibri" panose="020F0502020204030204" pitchFamily="34" charset="0"/>
                        </a:rPr>
                        <a:t>ARAG Legal Insurance</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none" strike="noStrike" dirty="0">
                          <a:solidFill>
                            <a:srgbClr val="000000"/>
                          </a:solidFill>
                          <a:effectLst/>
                          <a:latin typeface="Calibri" panose="020F0502020204030204" pitchFamily="34" charset="0"/>
                        </a:rPr>
                        <a:t>(800) 247-4184</a:t>
                      </a: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sng" strike="noStrike" dirty="0">
                          <a:solidFill>
                            <a:srgbClr val="0563C1"/>
                          </a:solidFill>
                          <a:effectLst/>
                          <a:latin typeface="Calibri" panose="020F0502020204030204" pitchFamily="34" charset="0"/>
                          <a:hlinkClick r:id="rId11"/>
                        </a:rPr>
                        <a:t>www.araglegal.com/myinfo</a:t>
                      </a:r>
                      <a:endParaRPr lang="en-US" sz="1300" b="0" i="0" u="sng" strike="noStrike" dirty="0">
                        <a:solidFill>
                          <a:srgbClr val="0563C1"/>
                        </a:solidFill>
                        <a:effectLst/>
                        <a:latin typeface="Calibri" panose="020F0502020204030204" pitchFamily="34" charset="0"/>
                      </a:endParaRPr>
                    </a:p>
                  </a:txBody>
                  <a:tcPr marL="8962" marR="8962" marT="896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3555496"/>
                  </a:ext>
                </a:extLst>
              </a:tr>
            </a:tbl>
          </a:graphicData>
        </a:graphic>
      </p:graphicFrame>
    </p:spTree>
    <p:extLst>
      <p:ext uri="{BB962C8B-B14F-4D97-AF65-F5344CB8AC3E}">
        <p14:creationId xmlns:p14="http://schemas.microsoft.com/office/powerpoint/2010/main" val="788586431"/>
      </p:ext>
    </p:extLst>
  </p:cSld>
  <p:clrMapOvr>
    <a:masterClrMapping/>
  </p:clrMapOvr>
  <mc:AlternateContent xmlns:mc="http://schemas.openxmlformats.org/markup-compatibility/2006" xmlns:p14="http://schemas.microsoft.com/office/powerpoint/2010/main">
    <mc:Choice Requires="p14">
      <p:transition spd="slow" p14:dur="2000" advTm="19516"/>
    </mc:Choice>
    <mc:Fallback xmlns="">
      <p:transition spd="slow" advTm="195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1ED7067-9973-70BE-C79E-E60E8F2C6DC3}"/>
              </a:ext>
            </a:extLst>
          </p:cNvPr>
          <p:cNvSpPr txBox="1"/>
          <p:nvPr/>
        </p:nvSpPr>
        <p:spPr>
          <a:xfrm>
            <a:off x="457200" y="1135118"/>
            <a:ext cx="8534400" cy="6032421"/>
          </a:xfrm>
          <a:prstGeom prst="rect">
            <a:avLst/>
          </a:prstGeom>
          <a:noFill/>
        </p:spPr>
        <p:txBody>
          <a:bodyPr wrap="square">
            <a:spAutoFit/>
          </a:bodyPr>
          <a:lstStyle/>
          <a:p>
            <a:pPr algn="ctr" fontAlgn="base">
              <a:spcBef>
                <a:spcPts val="220"/>
              </a:spcBef>
            </a:pPr>
            <a:r>
              <a:rPr lang="en-US" sz="1600" b="1" u="sng" dirty="0">
                <a:solidFill>
                  <a:srgbClr val="000000"/>
                </a:solidFill>
                <a:latin typeface="Arial" panose="020B0604020202020204" pitchFamily="34" charset="0"/>
                <a:ea typeface="Calibri" panose="020F0502020204030204" pitchFamily="34" charset="0"/>
                <a:cs typeface="Arial" panose="020B0604020202020204" pitchFamily="34" charset="0"/>
              </a:rPr>
              <a:t>Amwins Group Benefits (Amwins) </a:t>
            </a:r>
          </a:p>
          <a:p>
            <a:pPr algn="ctr" fontAlgn="base">
              <a:spcBef>
                <a:spcPts val="220"/>
              </a:spcBef>
            </a:pPr>
            <a:endParaRPr lang="en-US" sz="1600" b="1" u="sng"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ctr" fontAlgn="base">
              <a:spcBef>
                <a:spcPts val="220"/>
              </a:spcBef>
            </a:pPr>
            <a:r>
              <a:rPr lang="en-US" sz="1400" dirty="0">
                <a:solidFill>
                  <a:srgbClr val="000000"/>
                </a:solidFill>
                <a:latin typeface="Arial" panose="020B0604020202020204" pitchFamily="34" charset="0"/>
                <a:ea typeface="Calibri" panose="020F0502020204030204" pitchFamily="34" charset="0"/>
                <a:cs typeface="Arial" panose="020B0604020202020204" pitchFamily="34" charset="0"/>
              </a:rPr>
              <a:t>Customer Service Representatives available Monday – Friday, 7:00 a.m. – 7 p.m. CST.</a:t>
            </a:r>
          </a:p>
          <a:p>
            <a:pPr algn="ctr" fontAlgn="base">
              <a:spcBef>
                <a:spcPts val="220"/>
              </a:spcBef>
            </a:pPr>
            <a:endParaRPr lang="en-US" sz="14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ctr" fontAlgn="base">
              <a:spcBef>
                <a:spcPts val="220"/>
              </a:spcBef>
            </a:pPr>
            <a:r>
              <a:rPr lang="en-US" sz="1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lang="en-US" sz="1600" dirty="0">
                <a:solidFill>
                  <a:srgbClr val="000000"/>
                </a:solidFill>
                <a:latin typeface="Arial" panose="020B0604020202020204" pitchFamily="34" charset="0"/>
                <a:ea typeface="Calibri" panose="020F0502020204030204" pitchFamily="34" charset="0"/>
                <a:cs typeface="Arial" panose="020B0604020202020204" pitchFamily="34" charset="0"/>
              </a:rPr>
              <a:t>(877) 422-4170</a:t>
            </a:r>
          </a:p>
          <a:p>
            <a:pPr algn="ctr" fontAlgn="base">
              <a:spcBef>
                <a:spcPts val="220"/>
              </a:spcBef>
            </a:pPr>
            <a:endParaRPr lang="en-US" sz="1600" b="1" dirty="0">
              <a:solidFill>
                <a:srgbClr val="000000"/>
              </a:solidFill>
              <a:highlight>
                <a:srgbClr val="FFFF00"/>
              </a:highlight>
              <a:latin typeface="Arial" panose="020B0604020202020204" pitchFamily="34" charset="0"/>
              <a:ea typeface="Calibri" panose="020F0502020204030204" pitchFamily="34" charset="0"/>
              <a:cs typeface="Arial" panose="020B0604020202020204" pitchFamily="34" charset="0"/>
            </a:endParaRPr>
          </a:p>
          <a:p>
            <a:pPr algn="ctr" fontAlgn="base">
              <a:spcBef>
                <a:spcPts val="220"/>
              </a:spcBef>
            </a:pP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Retiree Health Care Benefits Website: </a:t>
            </a: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hlinkClick r:id="rId5"/>
              </a:rPr>
              <a:t>http://valero.amwins.com</a:t>
            </a:r>
            <a:endPar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ctr" fontAlgn="base">
              <a:spcBef>
                <a:spcPts val="815"/>
              </a:spcBef>
            </a:pP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 </a:t>
            </a:r>
            <a:endParaRPr lang="en-US" sz="16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ctr" fontAlgn="base">
              <a:spcBef>
                <a:spcPts val="815"/>
              </a:spcBef>
            </a:pPr>
            <a:endPar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ctr" fontAlgn="base">
              <a:spcBef>
                <a:spcPts val="815"/>
              </a:spcBef>
            </a:pPr>
            <a:endPar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ctr" fontAlgn="base">
              <a:spcBef>
                <a:spcPts val="815"/>
              </a:spcBef>
            </a:pPr>
            <a:endPar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ctr" fontAlgn="base">
              <a:spcBef>
                <a:spcPts val="815"/>
              </a:spcBef>
            </a:pPr>
            <a:endPar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ctr" fontAlgn="base">
              <a:spcBef>
                <a:spcPts val="815"/>
              </a:spcBef>
            </a:pPr>
            <a:endPar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ctr" fontAlgn="base">
              <a:spcBef>
                <a:spcPts val="815"/>
              </a:spcBef>
            </a:pPr>
            <a:endPar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ctr" fontAlgn="base">
              <a:spcBef>
                <a:spcPts val="815"/>
              </a:spcBef>
            </a:pP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Valero Health and Welfare Benefits Department</a:t>
            </a:r>
          </a:p>
          <a:p>
            <a:pPr algn="ctr" fontAlgn="base">
              <a:spcBef>
                <a:spcPts val="815"/>
              </a:spcBef>
            </a:pPr>
            <a:r>
              <a:rPr lang="en-US" sz="1400" dirty="0">
                <a:solidFill>
                  <a:srgbClr val="000000"/>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lang="en-US" sz="1400" dirty="0">
                <a:solidFill>
                  <a:srgbClr val="000000"/>
                </a:solidFill>
                <a:latin typeface="Arial" panose="020B0604020202020204" pitchFamily="34" charset="0"/>
                <a:ea typeface="Calibri" panose="020F0502020204030204" pitchFamily="34" charset="0"/>
                <a:cs typeface="Arial" panose="020B0604020202020204" pitchFamily="34" charset="0"/>
              </a:rPr>
              <a:t>(800) 333-3377 ext. 4000 </a:t>
            </a:r>
            <a:r>
              <a:rPr lang="en-US" sz="1400" b="1" dirty="0">
                <a:solidFill>
                  <a:srgbClr val="000000"/>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lang="en-US" sz="1400" dirty="0">
                <a:solidFill>
                  <a:srgbClr val="000000"/>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(Email)</a:t>
            </a:r>
            <a:r>
              <a:rPr lang="en-US" sz="1400" b="1" dirty="0">
                <a:solidFill>
                  <a:srgbClr val="000000"/>
                </a:solidFill>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rPr>
              <a:t>: </a:t>
            </a:r>
            <a:r>
              <a:rPr lang="en-US" sz="1400" dirty="0">
                <a:solidFill>
                  <a:srgbClr val="000000"/>
                </a:solidFill>
                <a:latin typeface="Arial" panose="020B0604020202020204" pitchFamily="34" charset="0"/>
                <a:ea typeface="Calibri" panose="020F0502020204030204" pitchFamily="34" charset="0"/>
                <a:cs typeface="Arial" panose="020B0604020202020204" pitchFamily="34" charset="0"/>
                <a:hlinkClick r:id="rId6"/>
              </a:rPr>
              <a:t>welfarebenefits@valero.com</a:t>
            </a:r>
            <a:r>
              <a:rPr lang="en-US" sz="1400" dirty="0">
                <a:solidFill>
                  <a:srgbClr val="000000"/>
                </a:solidFill>
                <a:latin typeface="Arial" panose="020B0604020202020204" pitchFamily="34" charset="0"/>
                <a:ea typeface="Calibri" panose="020F0502020204030204" pitchFamily="34" charset="0"/>
                <a:cs typeface="Arial" panose="020B0604020202020204" pitchFamily="34" charset="0"/>
              </a:rPr>
              <a:t> </a:t>
            </a:r>
          </a:p>
          <a:p>
            <a:pPr fontAlgn="base">
              <a:spcBef>
                <a:spcPts val="815"/>
              </a:spcBef>
            </a:pPr>
            <a:endParaRPr lang="en-US" sz="1600" dirty="0">
              <a:solidFill>
                <a:srgbClr val="0000FF"/>
              </a:solidFill>
              <a:latin typeface="Arial" panose="020B0604020202020204" pitchFamily="34" charset="0"/>
              <a:ea typeface="Calibri" panose="020F0502020204030204" pitchFamily="34" charset="0"/>
              <a:cs typeface="Arial" panose="020B0604020202020204" pitchFamily="34" charset="0"/>
              <a:hlinkClick r:id="rId7"/>
            </a:endParaRPr>
          </a:p>
          <a:p>
            <a:pPr fontAlgn="base">
              <a:spcBef>
                <a:spcPts val="815"/>
              </a:spcBef>
            </a:pPr>
            <a:endParaRPr lang="en-US" sz="1600" dirty="0">
              <a:solidFill>
                <a:srgbClr val="0000FF"/>
              </a:solidFill>
              <a:latin typeface="Arial" panose="020B0604020202020204" pitchFamily="34" charset="0"/>
              <a:ea typeface="Calibri" panose="020F0502020204030204" pitchFamily="34" charset="0"/>
              <a:cs typeface="Arial" panose="020B0604020202020204" pitchFamily="34" charset="0"/>
              <a:hlinkClick r:id="rId7"/>
            </a:endParaRPr>
          </a:p>
          <a:p>
            <a:pPr fontAlgn="base">
              <a:spcBef>
                <a:spcPts val="815"/>
              </a:spcBef>
            </a:pPr>
            <a:endParaRPr lang="en-US" sz="1600" dirty="0">
              <a:latin typeface="Arial" panose="020B0604020202020204" pitchFamily="34" charset="0"/>
              <a:ea typeface="PMingLiU" panose="02020500000000000000" pitchFamily="18" charset="-120"/>
              <a:cs typeface="Arial" panose="020B0604020202020204" pitchFamily="34" charset="0"/>
            </a:endParaRPr>
          </a:p>
        </p:txBody>
      </p:sp>
      <p:sp>
        <p:nvSpPr>
          <p:cNvPr id="2" name="Title 1">
            <a:extLst>
              <a:ext uri="{FF2B5EF4-FFF2-40B4-BE49-F238E27FC236}">
                <a16:creationId xmlns:a16="http://schemas.microsoft.com/office/drawing/2014/main" id="{A4E98F8A-7BB8-4D42-9D22-9FFF8E77F837}"/>
              </a:ext>
            </a:extLst>
          </p:cNvPr>
          <p:cNvSpPr>
            <a:spLocks noGrp="1"/>
          </p:cNvSpPr>
          <p:nvPr>
            <p:ph type="title"/>
          </p:nvPr>
        </p:nvSpPr>
        <p:spPr>
          <a:xfrm>
            <a:off x="0" y="0"/>
            <a:ext cx="9144000" cy="1606163"/>
          </a:xfrm>
        </p:spPr>
        <p:txBody>
          <a:bodyPr/>
          <a:lstStyle/>
          <a:p>
            <a:pPr algn="ctr"/>
            <a:r>
              <a:rPr lang="en-US" dirty="0">
                <a:latin typeface="Arial" panose="020B0604020202020204" pitchFamily="34" charset="0"/>
                <a:cs typeface="Arial" panose="020B0604020202020204" pitchFamily="34" charset="0"/>
              </a:rPr>
              <a:t> </a:t>
            </a:r>
            <a:r>
              <a:rPr lang="en-US" sz="3600" b="1" dirty="0">
                <a:solidFill>
                  <a:schemeClr val="tx2">
                    <a:lumMod val="50000"/>
                  </a:schemeClr>
                </a:solidFill>
                <a:latin typeface="Arial" panose="020B0604020202020204" pitchFamily="34" charset="0"/>
                <a:cs typeface="Arial" panose="020B0604020202020204" pitchFamily="34" charset="0"/>
              </a:rPr>
              <a:t>Helpful Resources</a:t>
            </a:r>
          </a:p>
        </p:txBody>
      </p:sp>
      <p:sp>
        <p:nvSpPr>
          <p:cNvPr id="7" name="Content Placeholder 2">
            <a:extLst>
              <a:ext uri="{FF2B5EF4-FFF2-40B4-BE49-F238E27FC236}">
                <a16:creationId xmlns:a16="http://schemas.microsoft.com/office/drawing/2014/main" id="{83C8EDEB-3A88-D744-57A0-993FA6F1C9ED}"/>
              </a:ext>
            </a:extLst>
          </p:cNvPr>
          <p:cNvSpPr txBox="1">
            <a:spLocks noGrp="1"/>
          </p:cNvSpPr>
          <p:nvPr>
            <p:ph idx="1"/>
          </p:nvPr>
        </p:nvSpPr>
        <p:spPr>
          <a:xfrm>
            <a:off x="457200" y="1135118"/>
            <a:ext cx="8229600" cy="499104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endParaRPr lang="en-US" sz="2000" dirty="0">
              <a:latin typeface="Arial" panose="020B0604020202020204" pitchFamily="34" charset="0"/>
              <a:cs typeface="Arial" panose="020B0604020202020204" pitchFamily="34" charset="0"/>
            </a:endParaRPr>
          </a:p>
          <a:p>
            <a:pPr marL="914400" lvl="1" indent="-457200">
              <a:buFont typeface="+mj-lt"/>
              <a:buAutoNum type="alphaLcPeriod"/>
            </a:pPr>
            <a:endParaRPr lang="en-US" sz="2000" dirty="0">
              <a:latin typeface="Arial" panose="020B0604020202020204" pitchFamily="34" charset="0"/>
              <a:cs typeface="Arial" panose="020B0604020202020204" pitchFamily="34" charset="0"/>
            </a:endParaRPr>
          </a:p>
          <a:p>
            <a:pPr marL="514350" indent="-457200"/>
            <a:endParaRPr lang="en-US" sz="2000" dirty="0">
              <a:latin typeface="Arial" panose="020B0604020202020204" pitchFamily="34" charset="0"/>
              <a:cs typeface="Arial" panose="020B0604020202020204" pitchFamily="34" charset="0"/>
            </a:endParaRPr>
          </a:p>
          <a:p>
            <a:pPr marL="57150" indent="0">
              <a:buNone/>
            </a:pPr>
            <a:endParaRPr lang="en-US" sz="20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B442CD6A-D513-46F5-8626-2EE62805A8C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559268" y="3187589"/>
            <a:ext cx="4330263" cy="2016729"/>
          </a:xfrm>
          <a:prstGeom prst="rect">
            <a:avLst/>
          </a:prstGeom>
          <a:effectLst>
            <a:glow rad="127000">
              <a:schemeClr val="bg1"/>
            </a:glow>
            <a:outerShdw blurRad="50800" dist="50800" dir="5400000" algn="ctr" rotWithShape="0">
              <a:srgbClr val="000000">
                <a:alpha val="50000"/>
              </a:srgbClr>
            </a:outerShdw>
          </a:effectLst>
        </p:spPr>
      </p:pic>
      <p:pic>
        <p:nvPicPr>
          <p:cNvPr id="6" name="Audio 5">
            <a:hlinkClick r:id="" action="ppaction://media"/>
            <a:extLst>
              <a:ext uri="{FF2B5EF4-FFF2-40B4-BE49-F238E27FC236}">
                <a16:creationId xmlns:a16="http://schemas.microsoft.com/office/drawing/2014/main" id="{5E24D684-F3F3-B3A6-2C6C-6DE261F03A7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812793976"/>
      </p:ext>
    </p:extLst>
  </p:cSld>
  <p:clrMapOvr>
    <a:masterClrMapping/>
  </p:clrMapOvr>
  <mc:AlternateContent xmlns:mc="http://schemas.openxmlformats.org/markup-compatibility/2006" xmlns:p14="http://schemas.microsoft.com/office/powerpoint/2010/main">
    <mc:Choice Requires="p14">
      <p:transition spd="slow" p14:dur="2000" advTm="47424"/>
    </mc:Choice>
    <mc:Fallback xmlns="">
      <p:transition spd="slow" advTm="474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Default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613" row="0">
    <wetp:webextensionref xmlns:r="http://schemas.openxmlformats.org/officeDocument/2006/relationships" r:id="rId1"/>
  </wetp:taskpane>
  <wetp:taskpane dockstate="right" visibility="0" width="613" row="1">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AA9CC7C7-125C-45BA-875F-D1A1BA004B84}">
  <we:reference id="11d7cf85-ae5a-43b8-bc58-1e1a151cce24" version="1.0.0.1" store="EXCatalog" storeType="EXCatalog"/>
  <we:alternateReferences>
    <we:reference id="WA200010725" version="1.0.0.1" store="en-US" storeType="OMEX"/>
  </we:alternateReferences>
  <we:properties>
    <we:property name="claude.fileId" value="&quot;dcc5c885-fb90-40ea-84bc-a087d7d66bd5&quot;"/>
  </we:properties>
  <we:bindings/>
  <we:snapshot xmlns:r="http://schemas.openxmlformats.org/officeDocument/2006/relationships"/>
</we:webextension>
</file>

<file path=ppt/webextensions/webextension2.xml><?xml version="1.0" encoding="utf-8"?>
<we:webextension xmlns:we="http://schemas.microsoft.com/office/webextensions/webextension/2010/11" id="{39AA9559-4EEA-4A39-BC6A-381E4AF77C22}">
  <we:reference id="WA200010001" version="1.0.0.1" store="Omex" storeType="OMEX"/>
  <we:alternateReferences>
    <we:reference id="WA200010001" version="1.0.0.1" store="WA200010001" storeType="OMEX"/>
  </we:alternateReferences>
  <we:properties>
    <we:property name="claude.fileId" value="&quot;87a354b4-1e4d-4867-9f2e-2058d970e2d6&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18D61BCB4975649B338518BA7431B10" ma:contentTypeVersion="13" ma:contentTypeDescription="Create a new document." ma:contentTypeScope="" ma:versionID="a15d47f5f1e7f8d3757b9f82ef06f871">
  <xsd:schema xmlns:xsd="http://www.w3.org/2001/XMLSchema" xmlns:xs="http://www.w3.org/2001/XMLSchema" xmlns:p="http://schemas.microsoft.com/office/2006/metadata/properties" xmlns:ns3="9fbce81a-7559-4abd-a436-3e322618268a" xmlns:ns4="665841f1-93c0-41bc-b74c-fc5e3dd05d97" targetNamespace="http://schemas.microsoft.com/office/2006/metadata/properties" ma:root="true" ma:fieldsID="6c186edba395dfdc08b311f6c55abd5f" ns3:_="" ns4:_="">
    <xsd:import namespace="9fbce81a-7559-4abd-a436-3e322618268a"/>
    <xsd:import namespace="665841f1-93c0-41bc-b74c-fc5e3dd05d9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bce81a-7559-4abd-a436-3e32261826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65841f1-93c0-41bc-b74c-fc5e3dd05d9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D0B4B6F-5584-4718-BFBC-BD34883DD889}">
  <ds:schemaRefs>
    <ds:schemaRef ds:uri="9fbce81a-7559-4abd-a436-3e322618268a"/>
    <ds:schemaRef ds:uri="http://purl.org/dc/terms/"/>
    <ds:schemaRef ds:uri="http://schemas.microsoft.com/office/2006/documentManagement/types"/>
    <ds:schemaRef ds:uri="665841f1-93c0-41bc-b74c-fc5e3dd05d97"/>
    <ds:schemaRef ds:uri="http://www.w3.org/XML/1998/namespace"/>
    <ds:schemaRef ds:uri="http://schemas.microsoft.com/office/2006/metadata/properties"/>
    <ds:schemaRef ds:uri="http://schemas.openxmlformats.org/package/2006/metadata/core-properties"/>
    <ds:schemaRef ds:uri="http://schemas.microsoft.com/office/infopath/2007/PartnerControls"/>
    <ds:schemaRef ds:uri="http://purl.org/dc/dcmitype/"/>
    <ds:schemaRef ds:uri="http://purl.org/dc/elements/1.1/"/>
  </ds:schemaRefs>
</ds:datastoreItem>
</file>

<file path=customXml/itemProps2.xml><?xml version="1.0" encoding="utf-8"?>
<ds:datastoreItem xmlns:ds="http://schemas.openxmlformats.org/officeDocument/2006/customXml" ds:itemID="{AA8616EF-9070-42DC-A1F7-3709897A47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bce81a-7559-4abd-a436-3e322618268a"/>
    <ds:schemaRef ds:uri="665841f1-93c0-41bc-b74c-fc5e3dd05d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FC52C23-B42F-461B-BDFF-F3CC7A407C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99309</TotalTime>
  <Words>3249</Words>
  <Application>Microsoft Office PowerPoint</Application>
  <PresentationFormat>On-screen Show (4:3)</PresentationFormat>
  <Paragraphs>450</Paragraphs>
  <Slides>27</Slides>
  <Notes>27</Notes>
  <HiddenSlides>0</HiddenSlides>
  <MMClips>27</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Aptos</vt:lpstr>
      <vt:lpstr>Arial</vt:lpstr>
      <vt:lpstr>Calibri</vt:lpstr>
      <vt:lpstr>Calibri Light</vt:lpstr>
      <vt:lpstr>proxima-nova</vt:lpstr>
      <vt:lpstr>Wingdings</vt:lpstr>
      <vt:lpstr>Wingdings 3</vt:lpstr>
      <vt:lpstr>Default Theme</vt:lpstr>
      <vt:lpstr>PowerPoint Presentation</vt:lpstr>
      <vt:lpstr> About this presentation format</vt:lpstr>
      <vt:lpstr>Content Overview</vt:lpstr>
      <vt:lpstr>Non-Medicare Plan Updates for 2027</vt:lpstr>
      <vt:lpstr>GLP-1 Medications for Weight Management</vt:lpstr>
      <vt:lpstr>Medicare Plan Updates for 2027</vt:lpstr>
      <vt:lpstr>Retiree Health Care Administration</vt:lpstr>
      <vt:lpstr>Retiree Health Care Administration</vt:lpstr>
      <vt:lpstr>Retiree Health Care Administration</vt:lpstr>
      <vt:lpstr>Retiree Health Care Administration</vt:lpstr>
      <vt:lpstr>Retiree Medical Benefit Options</vt:lpstr>
      <vt:lpstr>Retiree Health Care Benefit Options</vt:lpstr>
      <vt:lpstr>Non-Medicare Medical Coverage</vt:lpstr>
      <vt:lpstr>Non-Medicare Medical Coverage</vt:lpstr>
      <vt:lpstr>Non-Medicare Benefit Highlights</vt:lpstr>
      <vt:lpstr>Non-Medicare Benefit Highlights</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 Benefit Providers – Contact Info</vt:lpstr>
      <vt:lpstr> Helpful Resources</vt:lpstr>
    </vt:vector>
  </TitlesOfParts>
  <Manager>Awesome PPT</Manager>
  <Company>Awesome PPT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Awesome PPT</dc:title>
  <dc:subject>Awesome PPT</dc:subject>
  <dc:creator>Awesome PPT</dc:creator>
  <cp:keywords>Awesome PPT</cp:keywords>
  <dc:description>Awesome PPT</dc:description>
  <cp:lastModifiedBy>Shawn Sisti</cp:lastModifiedBy>
  <cp:revision>6343</cp:revision>
  <cp:lastPrinted>2026-09-09T16:05:55Z</cp:lastPrinted>
  <dcterms:created xsi:type="dcterms:W3CDTF">2014-11-12T21:47:38Z</dcterms:created>
  <dcterms:modified xsi:type="dcterms:W3CDTF">2026-09-23T01:22:23Z</dcterms:modified>
  <cp:category>Awesome PPT</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0x010100B18D61BCB4975649B338518BA7431B10</vt:lpwstr>
  </property>
  <property fmtid="{D5CDD505-2E9C-101B-9397-08002B2CF9AE}" pid="3" name="_NewReviewCycle">
    <vt:lpwstr/>
  </property>
</Properties>
</file>