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7"/>
  </p:notesMasterIdLst>
  <p:handoutMasterIdLst>
    <p:handoutMasterId r:id="rId48"/>
  </p:handoutMasterIdLst>
  <p:sldIdLst>
    <p:sldId id="258" r:id="rId5"/>
    <p:sldId id="264" r:id="rId6"/>
    <p:sldId id="267" r:id="rId7"/>
    <p:sldId id="270" r:id="rId8"/>
    <p:sldId id="273" r:id="rId9"/>
    <p:sldId id="276" r:id="rId10"/>
    <p:sldId id="279" r:id="rId11"/>
    <p:sldId id="288" r:id="rId12"/>
    <p:sldId id="291" r:id="rId13"/>
    <p:sldId id="297" r:id="rId14"/>
    <p:sldId id="300" r:id="rId15"/>
    <p:sldId id="303" r:id="rId16"/>
    <p:sldId id="306" r:id="rId17"/>
    <p:sldId id="309" r:id="rId18"/>
    <p:sldId id="321" r:id="rId19"/>
    <p:sldId id="327" r:id="rId20"/>
    <p:sldId id="330" r:id="rId21"/>
    <p:sldId id="336" r:id="rId22"/>
    <p:sldId id="339" r:id="rId23"/>
    <p:sldId id="348" r:id="rId24"/>
    <p:sldId id="472" r:id="rId25"/>
    <p:sldId id="354" r:id="rId26"/>
    <p:sldId id="360" r:id="rId27"/>
    <p:sldId id="363" r:id="rId28"/>
    <p:sldId id="366" r:id="rId29"/>
    <p:sldId id="369" r:id="rId30"/>
    <p:sldId id="372" r:id="rId31"/>
    <p:sldId id="378" r:id="rId32"/>
    <p:sldId id="384" r:id="rId33"/>
    <p:sldId id="387" r:id="rId34"/>
    <p:sldId id="393" r:id="rId35"/>
    <p:sldId id="399" r:id="rId36"/>
    <p:sldId id="411" r:id="rId37"/>
    <p:sldId id="432" r:id="rId38"/>
    <p:sldId id="435" r:id="rId39"/>
    <p:sldId id="444" r:id="rId40"/>
    <p:sldId id="447" r:id="rId41"/>
    <p:sldId id="450" r:id="rId42"/>
    <p:sldId id="453" r:id="rId43"/>
    <p:sldId id="456" r:id="rId44"/>
    <p:sldId id="459" r:id="rId45"/>
    <p:sldId id="468" r:id="rId46"/>
  </p:sldIdLst>
  <p:sldSz cx="9144000" cy="6858000" type="screen4x3"/>
  <p:notesSz cx="6858000" cy="9144000"/>
  <p:custDataLst>
    <p:tags r:id="rId49"/>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760" userDrawn="1">
          <p15:clr>
            <a:srgbClr val="A4A3A4"/>
          </p15:clr>
        </p15:guide>
        <p15:guide id="3" orient="horz" pos="1224" userDrawn="1">
          <p15:clr>
            <a:srgbClr val="A4A3A4"/>
          </p15:clr>
        </p15:guide>
        <p15:guide id="5" orient="horz" pos="792" userDrawn="1">
          <p15:clr>
            <a:srgbClr val="A4A3A4"/>
          </p15:clr>
        </p15:guide>
        <p15:guide id="6" orient="horz" pos="1080" userDrawn="1">
          <p15:clr>
            <a:srgbClr val="A4A3A4"/>
          </p15:clr>
        </p15:guide>
        <p15:guide id="7" orient="horz" pos="1152" userDrawn="1">
          <p15:clr>
            <a:srgbClr val="A4A3A4"/>
          </p15:clr>
        </p15:guide>
        <p15:guide id="8" pos="2880" userDrawn="1">
          <p15:clr>
            <a:srgbClr val="A4A3A4"/>
          </p15:clr>
        </p15:guide>
        <p15:guide id="9" orient="horz" pos="1320" userDrawn="1">
          <p15:clr>
            <a:srgbClr val="A4A3A4"/>
          </p15:clr>
        </p15:guide>
        <p15:guide id="10" orient="horz" pos="576" userDrawn="1">
          <p15:clr>
            <a:srgbClr val="A4A3A4"/>
          </p15:clr>
        </p15:guide>
        <p15:guide id="11" orient="horz" pos="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 id="2" name="Liisa Turan-Walters" initials="LT" lastIdx="0" clrIdx="1">
    <p:extLst>
      <p:ext uri="{19B8F6BF-5375-455C-9EA6-DF929625EA0E}">
        <p15:presenceInfo xmlns:p15="http://schemas.microsoft.com/office/powerpoint/2012/main" userId="S::liituran@publicisgroupe.net::e3a04ddb-12ea-4799-8db6-07d4ec8fe7d7" providerId="AD"/>
      </p:ext>
    </p:extLst>
  </p:cmAuthor>
  <p:cmAuthor id="3" name="Bolin-Glassford, Wendy" initials="BGW" lastIdx="0" clrIdx="2">
    <p:extLst>
      <p:ext uri="{19B8F6BF-5375-455C-9EA6-DF929625EA0E}">
        <p15:presenceInfo xmlns:p15="http://schemas.microsoft.com/office/powerpoint/2012/main" userId="S::wendy_glassford@uhc.com::ba9e17fb-75f8-41ab-8674-d96484062c66" providerId="AD"/>
      </p:ext>
    </p:extLst>
  </p:cmAuthor>
  <p:cmAuthor id="4" name="Kloyda, Lynn" initials="KL" lastIdx="0" clrIdx="3">
    <p:extLst>
      <p:ext uri="{19B8F6BF-5375-455C-9EA6-DF929625EA0E}">
        <p15:presenceInfo xmlns:p15="http://schemas.microsoft.com/office/powerpoint/2012/main" userId="S::lynn_kloyda@uhc.com::e3df9252-aee4-4fdb-a89e-5b860f302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3" autoAdjust="0"/>
    <p:restoredTop sz="96247" autoAdjust="0"/>
  </p:normalViewPr>
  <p:slideViewPr>
    <p:cSldViewPr snapToGrid="0">
      <p:cViewPr varScale="1">
        <p:scale>
          <a:sx n="111" d="100"/>
          <a:sy n="111" d="100"/>
        </p:scale>
        <p:origin x="1920" y="96"/>
      </p:cViewPr>
      <p:guideLst>
        <p:guide pos="2760"/>
        <p:guide orient="horz" pos="1224"/>
        <p:guide orient="horz" pos="792"/>
        <p:guide orient="horz" pos="1080"/>
        <p:guide orient="horz" pos="1152"/>
        <p:guide pos="2880"/>
        <p:guide orient="horz" pos="1320"/>
        <p:guide orient="horz" pos="576"/>
        <p:guide orient="horz" pos="840"/>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3/6/2025</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3/6/2025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126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10</a:t>
            </a:fld>
            <a:endParaRPr lang="en-US"/>
          </a:p>
        </p:txBody>
      </p:sp>
    </p:spTree>
    <p:extLst>
      <p:ext uri="{BB962C8B-B14F-4D97-AF65-F5344CB8AC3E}">
        <p14:creationId xmlns:p14="http://schemas.microsoft.com/office/powerpoint/2010/main" val="2513987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11</a:t>
            </a:fld>
            <a:endParaRPr lang="en-US"/>
          </a:p>
        </p:txBody>
      </p:sp>
    </p:spTree>
    <p:extLst>
      <p:ext uri="{BB962C8B-B14F-4D97-AF65-F5344CB8AC3E}">
        <p14:creationId xmlns:p14="http://schemas.microsoft.com/office/powerpoint/2010/main" val="327358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12</a:t>
            </a:fld>
            <a:endParaRPr lang="en-US"/>
          </a:p>
        </p:txBody>
      </p:sp>
    </p:spTree>
    <p:extLst>
      <p:ext uri="{BB962C8B-B14F-4D97-AF65-F5344CB8AC3E}">
        <p14:creationId xmlns:p14="http://schemas.microsoft.com/office/powerpoint/2010/main" val="239882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13</a:t>
            </a:fld>
            <a:endParaRPr lang="en-US"/>
          </a:p>
        </p:txBody>
      </p:sp>
    </p:spTree>
    <p:extLst>
      <p:ext uri="{BB962C8B-B14F-4D97-AF65-F5344CB8AC3E}">
        <p14:creationId xmlns:p14="http://schemas.microsoft.com/office/powerpoint/2010/main" val="2106522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14</a:t>
            </a:fld>
            <a:endParaRPr lang="en-US"/>
          </a:p>
        </p:txBody>
      </p:sp>
    </p:spTree>
    <p:extLst>
      <p:ext uri="{BB962C8B-B14F-4D97-AF65-F5344CB8AC3E}">
        <p14:creationId xmlns:p14="http://schemas.microsoft.com/office/powerpoint/2010/main" val="2033644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15</a:t>
            </a:fld>
            <a:endParaRPr lang="en-US"/>
          </a:p>
        </p:txBody>
      </p:sp>
    </p:spTree>
    <p:extLst>
      <p:ext uri="{BB962C8B-B14F-4D97-AF65-F5344CB8AC3E}">
        <p14:creationId xmlns:p14="http://schemas.microsoft.com/office/powerpoint/2010/main" val="938910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16</a:t>
            </a:fld>
            <a:endParaRPr lang="en-US"/>
          </a:p>
        </p:txBody>
      </p:sp>
    </p:spTree>
    <p:extLst>
      <p:ext uri="{BB962C8B-B14F-4D97-AF65-F5344CB8AC3E}">
        <p14:creationId xmlns:p14="http://schemas.microsoft.com/office/powerpoint/2010/main" val="3998130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17</a:t>
            </a:fld>
            <a:endParaRPr lang="en-US"/>
          </a:p>
        </p:txBody>
      </p:sp>
    </p:spTree>
    <p:extLst>
      <p:ext uri="{BB962C8B-B14F-4D97-AF65-F5344CB8AC3E}">
        <p14:creationId xmlns:p14="http://schemas.microsoft.com/office/powerpoint/2010/main" val="495768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18</a:t>
            </a:fld>
            <a:endParaRPr lang="en-US"/>
          </a:p>
        </p:txBody>
      </p:sp>
    </p:spTree>
    <p:extLst>
      <p:ext uri="{BB962C8B-B14F-4D97-AF65-F5344CB8AC3E}">
        <p14:creationId xmlns:p14="http://schemas.microsoft.com/office/powerpoint/2010/main" val="21483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19</a:t>
            </a:fld>
            <a:endParaRPr lang="en-US"/>
          </a:p>
        </p:txBody>
      </p:sp>
    </p:spTree>
    <p:extLst>
      <p:ext uri="{BB962C8B-B14F-4D97-AF65-F5344CB8AC3E}">
        <p14:creationId xmlns:p14="http://schemas.microsoft.com/office/powerpoint/2010/main" val="285414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a:t>
            </a:fld>
            <a:endParaRPr lang="en-US"/>
          </a:p>
        </p:txBody>
      </p:sp>
    </p:spTree>
    <p:extLst>
      <p:ext uri="{BB962C8B-B14F-4D97-AF65-F5344CB8AC3E}">
        <p14:creationId xmlns:p14="http://schemas.microsoft.com/office/powerpoint/2010/main" val="3487335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20</a:t>
            </a:fld>
            <a:endParaRPr lang="en-US"/>
          </a:p>
        </p:txBody>
      </p:sp>
    </p:spTree>
    <p:extLst>
      <p:ext uri="{BB962C8B-B14F-4D97-AF65-F5344CB8AC3E}">
        <p14:creationId xmlns:p14="http://schemas.microsoft.com/office/powerpoint/2010/main" val="3529400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21</a:t>
            </a:fld>
            <a:endParaRPr lang="en-US"/>
          </a:p>
        </p:txBody>
      </p:sp>
    </p:spTree>
    <p:extLst>
      <p:ext uri="{BB962C8B-B14F-4D97-AF65-F5344CB8AC3E}">
        <p14:creationId xmlns:p14="http://schemas.microsoft.com/office/powerpoint/2010/main" val="1650960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22</a:t>
            </a:fld>
            <a:endParaRPr lang="en-US"/>
          </a:p>
        </p:txBody>
      </p:sp>
    </p:spTree>
    <p:extLst>
      <p:ext uri="{BB962C8B-B14F-4D97-AF65-F5344CB8AC3E}">
        <p14:creationId xmlns:p14="http://schemas.microsoft.com/office/powerpoint/2010/main" val="4050555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23</a:t>
            </a:fld>
            <a:endParaRPr lang="en-US"/>
          </a:p>
        </p:txBody>
      </p:sp>
    </p:spTree>
    <p:extLst>
      <p:ext uri="{BB962C8B-B14F-4D97-AF65-F5344CB8AC3E}">
        <p14:creationId xmlns:p14="http://schemas.microsoft.com/office/powerpoint/2010/main" val="2541376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24</a:t>
            </a:fld>
            <a:endParaRPr lang="en-US"/>
          </a:p>
        </p:txBody>
      </p:sp>
    </p:spTree>
    <p:extLst>
      <p:ext uri="{BB962C8B-B14F-4D97-AF65-F5344CB8AC3E}">
        <p14:creationId xmlns:p14="http://schemas.microsoft.com/office/powerpoint/2010/main" val="2077863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25</a:t>
            </a:fld>
            <a:endParaRPr lang="en-US"/>
          </a:p>
        </p:txBody>
      </p:sp>
    </p:spTree>
    <p:extLst>
      <p:ext uri="{BB962C8B-B14F-4D97-AF65-F5344CB8AC3E}">
        <p14:creationId xmlns:p14="http://schemas.microsoft.com/office/powerpoint/2010/main" val="2630436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26</a:t>
            </a:fld>
            <a:endParaRPr lang="en-US"/>
          </a:p>
        </p:txBody>
      </p:sp>
    </p:spTree>
    <p:extLst>
      <p:ext uri="{BB962C8B-B14F-4D97-AF65-F5344CB8AC3E}">
        <p14:creationId xmlns:p14="http://schemas.microsoft.com/office/powerpoint/2010/main" val="2234825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27</a:t>
            </a:fld>
            <a:endParaRPr lang="en-US"/>
          </a:p>
        </p:txBody>
      </p:sp>
    </p:spTree>
    <p:extLst>
      <p:ext uri="{BB962C8B-B14F-4D97-AF65-F5344CB8AC3E}">
        <p14:creationId xmlns:p14="http://schemas.microsoft.com/office/powerpoint/2010/main" val="1875072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28</a:t>
            </a:fld>
            <a:endParaRPr lang="en-US"/>
          </a:p>
        </p:txBody>
      </p:sp>
    </p:spTree>
    <p:extLst>
      <p:ext uri="{BB962C8B-B14F-4D97-AF65-F5344CB8AC3E}">
        <p14:creationId xmlns:p14="http://schemas.microsoft.com/office/powerpoint/2010/main" val="2320321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29</a:t>
            </a:fld>
            <a:endParaRPr lang="en-US"/>
          </a:p>
        </p:txBody>
      </p:sp>
    </p:spTree>
    <p:extLst>
      <p:ext uri="{BB962C8B-B14F-4D97-AF65-F5344CB8AC3E}">
        <p14:creationId xmlns:p14="http://schemas.microsoft.com/office/powerpoint/2010/main" val="95165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a:t>
            </a:fld>
            <a:endParaRPr lang="en-US"/>
          </a:p>
        </p:txBody>
      </p:sp>
    </p:spTree>
    <p:extLst>
      <p:ext uri="{BB962C8B-B14F-4D97-AF65-F5344CB8AC3E}">
        <p14:creationId xmlns:p14="http://schemas.microsoft.com/office/powerpoint/2010/main" val="1171617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30</a:t>
            </a:fld>
            <a:endParaRPr lang="en-US"/>
          </a:p>
        </p:txBody>
      </p:sp>
    </p:spTree>
    <p:extLst>
      <p:ext uri="{BB962C8B-B14F-4D97-AF65-F5344CB8AC3E}">
        <p14:creationId xmlns:p14="http://schemas.microsoft.com/office/powerpoint/2010/main" val="3767921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31</a:t>
            </a:fld>
            <a:endParaRPr lang="en-US"/>
          </a:p>
        </p:txBody>
      </p:sp>
    </p:spTree>
    <p:extLst>
      <p:ext uri="{BB962C8B-B14F-4D97-AF65-F5344CB8AC3E}">
        <p14:creationId xmlns:p14="http://schemas.microsoft.com/office/powerpoint/2010/main" val="3852803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32</a:t>
            </a:fld>
            <a:endParaRPr lang="en-US"/>
          </a:p>
        </p:txBody>
      </p:sp>
    </p:spTree>
    <p:extLst>
      <p:ext uri="{BB962C8B-B14F-4D97-AF65-F5344CB8AC3E}">
        <p14:creationId xmlns:p14="http://schemas.microsoft.com/office/powerpoint/2010/main" val="2210696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33</a:t>
            </a:fld>
            <a:endParaRPr lang="en-US"/>
          </a:p>
        </p:txBody>
      </p:sp>
    </p:spTree>
    <p:extLst>
      <p:ext uri="{BB962C8B-B14F-4D97-AF65-F5344CB8AC3E}">
        <p14:creationId xmlns:p14="http://schemas.microsoft.com/office/powerpoint/2010/main" val="4140646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34</a:t>
            </a:fld>
            <a:endParaRPr lang="en-US"/>
          </a:p>
        </p:txBody>
      </p:sp>
    </p:spTree>
    <p:extLst>
      <p:ext uri="{BB962C8B-B14F-4D97-AF65-F5344CB8AC3E}">
        <p14:creationId xmlns:p14="http://schemas.microsoft.com/office/powerpoint/2010/main" val="3046407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35</a:t>
            </a:fld>
            <a:endParaRPr lang="en-US"/>
          </a:p>
        </p:txBody>
      </p:sp>
    </p:spTree>
    <p:extLst>
      <p:ext uri="{BB962C8B-B14F-4D97-AF65-F5344CB8AC3E}">
        <p14:creationId xmlns:p14="http://schemas.microsoft.com/office/powerpoint/2010/main" val="21199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36</a:t>
            </a:fld>
            <a:endParaRPr lang="en-US"/>
          </a:p>
        </p:txBody>
      </p:sp>
    </p:spTree>
    <p:extLst>
      <p:ext uri="{BB962C8B-B14F-4D97-AF65-F5344CB8AC3E}">
        <p14:creationId xmlns:p14="http://schemas.microsoft.com/office/powerpoint/2010/main" val="157627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37</a:t>
            </a:fld>
            <a:endParaRPr lang="en-US"/>
          </a:p>
        </p:txBody>
      </p:sp>
    </p:spTree>
    <p:extLst>
      <p:ext uri="{BB962C8B-B14F-4D97-AF65-F5344CB8AC3E}">
        <p14:creationId xmlns:p14="http://schemas.microsoft.com/office/powerpoint/2010/main" val="1083951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38</a:t>
            </a:fld>
            <a:endParaRPr lang="en-US"/>
          </a:p>
        </p:txBody>
      </p:sp>
    </p:spTree>
    <p:extLst>
      <p:ext uri="{BB962C8B-B14F-4D97-AF65-F5344CB8AC3E}">
        <p14:creationId xmlns:p14="http://schemas.microsoft.com/office/powerpoint/2010/main" val="4213778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39</a:t>
            </a:fld>
            <a:endParaRPr lang="en-US"/>
          </a:p>
        </p:txBody>
      </p:sp>
    </p:spTree>
    <p:extLst>
      <p:ext uri="{BB962C8B-B14F-4D97-AF65-F5344CB8AC3E}">
        <p14:creationId xmlns:p14="http://schemas.microsoft.com/office/powerpoint/2010/main" val="164951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4</a:t>
            </a:fld>
            <a:endParaRPr lang="en-US"/>
          </a:p>
        </p:txBody>
      </p:sp>
    </p:spTree>
    <p:extLst>
      <p:ext uri="{BB962C8B-B14F-4D97-AF65-F5344CB8AC3E}">
        <p14:creationId xmlns:p14="http://schemas.microsoft.com/office/powerpoint/2010/main" val="3260797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40</a:t>
            </a:fld>
            <a:endParaRPr lang="en-US"/>
          </a:p>
        </p:txBody>
      </p:sp>
    </p:spTree>
    <p:extLst>
      <p:ext uri="{BB962C8B-B14F-4D97-AF65-F5344CB8AC3E}">
        <p14:creationId xmlns:p14="http://schemas.microsoft.com/office/powerpoint/2010/main" val="47633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41</a:t>
            </a:fld>
            <a:endParaRPr lang="en-US"/>
          </a:p>
        </p:txBody>
      </p:sp>
    </p:spTree>
    <p:extLst>
      <p:ext uri="{BB962C8B-B14F-4D97-AF65-F5344CB8AC3E}">
        <p14:creationId xmlns:p14="http://schemas.microsoft.com/office/powerpoint/2010/main" val="3330499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42</a:t>
            </a:fld>
            <a:endParaRPr lang="en-US"/>
          </a:p>
        </p:txBody>
      </p:sp>
    </p:spTree>
    <p:extLst>
      <p:ext uri="{BB962C8B-B14F-4D97-AF65-F5344CB8AC3E}">
        <p14:creationId xmlns:p14="http://schemas.microsoft.com/office/powerpoint/2010/main" val="823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5</a:t>
            </a:fld>
            <a:endParaRPr lang="en-US"/>
          </a:p>
        </p:txBody>
      </p:sp>
    </p:spTree>
    <p:extLst>
      <p:ext uri="{BB962C8B-B14F-4D97-AF65-F5344CB8AC3E}">
        <p14:creationId xmlns:p14="http://schemas.microsoft.com/office/powerpoint/2010/main" val="151541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6</a:t>
            </a:fld>
            <a:endParaRPr lang="en-US"/>
          </a:p>
        </p:txBody>
      </p:sp>
    </p:spTree>
    <p:extLst>
      <p:ext uri="{BB962C8B-B14F-4D97-AF65-F5344CB8AC3E}">
        <p14:creationId xmlns:p14="http://schemas.microsoft.com/office/powerpoint/2010/main" val="10128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7</a:t>
            </a:fld>
            <a:endParaRPr lang="en-US"/>
          </a:p>
        </p:txBody>
      </p:sp>
    </p:spTree>
    <p:extLst>
      <p:ext uri="{BB962C8B-B14F-4D97-AF65-F5344CB8AC3E}">
        <p14:creationId xmlns:p14="http://schemas.microsoft.com/office/powerpoint/2010/main" val="1859488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8</a:t>
            </a:fld>
            <a:endParaRPr lang="en-US"/>
          </a:p>
        </p:txBody>
      </p:sp>
    </p:spTree>
    <p:extLst>
      <p:ext uri="{BB962C8B-B14F-4D97-AF65-F5344CB8AC3E}">
        <p14:creationId xmlns:p14="http://schemas.microsoft.com/office/powerpoint/2010/main" val="409271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9</a:t>
            </a:fld>
            <a:endParaRPr lang="en-US"/>
          </a:p>
        </p:txBody>
      </p:sp>
    </p:spTree>
    <p:extLst>
      <p:ext uri="{BB962C8B-B14F-4D97-AF65-F5344CB8AC3E}">
        <p14:creationId xmlns:p14="http://schemas.microsoft.com/office/powerpoint/2010/main" val="3949629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70249" y="6083710"/>
            <a:ext cx="8347421" cy="77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81" y="901700"/>
            <a:ext cx="6227505" cy="2103967"/>
          </a:xfrm>
        </p:spPr>
        <p:txBody>
          <a:bodyPr anchor="b">
            <a:noAutofit/>
          </a:bodyPr>
          <a:lstStyle>
            <a:lvl1pPr algn="l">
              <a:defRPr sz="3800" spc="0" baseline="0">
                <a:solidFill>
                  <a:srgbClr val="002677"/>
                </a:solidFill>
              </a:defRPr>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408381" y="2991201"/>
            <a:ext cx="6227505" cy="943488"/>
          </a:xfrm>
        </p:spPr>
        <p:txBody>
          <a:bodyPr>
            <a:noAutofit/>
          </a:bodyPr>
          <a:lstStyle>
            <a:lvl1pPr marL="0" indent="0" algn="l">
              <a:buNone/>
              <a:defRPr sz="1500">
                <a:solidFill>
                  <a:schemeClr val="accent1"/>
                </a:solidFill>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370249" y="6083710"/>
            <a:ext cx="2257425" cy="270245"/>
          </a:xfrm>
        </p:spPr>
        <p:txBody>
          <a:bodyPr/>
          <a:lstStyle>
            <a:lvl1pPr marL="0" indent="0">
              <a:buNone/>
              <a:defRPr sz="1000" b="0"/>
            </a:lvl1pPr>
            <a:lvl2pPr marL="88894" indent="0">
              <a:buNone/>
              <a:defRPr/>
            </a:lvl2pPr>
          </a:lstStyle>
          <a:p>
            <a:pPr lvl="0"/>
            <a:r>
              <a:rPr lang="en-US"/>
              <a:t>Click to edit</a:t>
            </a:r>
          </a:p>
        </p:txBody>
      </p:sp>
      <p:sp>
        <p:nvSpPr>
          <p:cNvPr id="14" name="Freeform 13">
            <a:extLst>
              <a:ext uri="{FF2B5EF4-FFF2-40B4-BE49-F238E27FC236}">
                <a16:creationId xmlns:a16="http://schemas.microsoft.com/office/drawing/2014/main" id="{C1DEA533-C29E-F24E-AA8B-1C5C0A5F4AB7}"/>
              </a:ext>
            </a:extLst>
          </p:cNvPr>
          <p:cNvSpPr/>
          <p:nvPr userDrawn="1"/>
        </p:nvSpPr>
        <p:spPr>
          <a:xfrm>
            <a:off x="0" y="2965974"/>
            <a:ext cx="9155359" cy="2254806"/>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a:t>  </a:t>
            </a:r>
          </a:p>
        </p:txBody>
      </p:sp>
      <p:sp>
        <p:nvSpPr>
          <p:cNvPr id="15" name="Primary-Client-Logo">
            <a:extLst>
              <a:ext uri="{FF2B5EF4-FFF2-40B4-BE49-F238E27FC236}">
                <a16:creationId xmlns:a16="http://schemas.microsoft.com/office/drawing/2014/main" id="{526EA6DD-7353-744A-AD84-B2E27B6572D5}"/>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FEC2FE18-E220-AD49-8192-F81367EAC29D}"/>
              </a:ext>
            </a:extLst>
          </p:cNvPr>
          <p:cNvCxnSpPr/>
          <p:nvPr userDrawn="1"/>
        </p:nvCxnSpPr>
        <p:spPr>
          <a:xfrm flipH="1">
            <a:off x="7377733" y="5815348"/>
            <a:ext cx="0" cy="425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81C6384-C75E-A347-89E8-7317FB3CE874}"/>
              </a:ext>
            </a:extLst>
          </p:cNvPr>
          <p:cNvSpPr txBox="1"/>
          <p:nvPr userDrawn="1"/>
        </p:nvSpPr>
        <p:spPr>
          <a:xfrm>
            <a:off x="7422123" y="5901979"/>
            <a:ext cx="1295547" cy="246221"/>
          </a:xfrm>
          <a:prstGeom prst="rect">
            <a:avLst/>
          </a:prstGeom>
          <a:noFill/>
        </p:spPr>
        <p:txBody>
          <a:bodyPr wrap="none" rtlCol="0">
            <a:spAutoFit/>
          </a:bodyPr>
          <a:lstStyle/>
          <a:p>
            <a:r>
              <a:rPr lang="en-US" sz="1000">
                <a:solidFill>
                  <a:schemeClr val="tx2"/>
                </a:solidFill>
              </a:rPr>
              <a:t>[Plan Sponsor logo]</a:t>
            </a:r>
          </a:p>
        </p:txBody>
      </p:sp>
      <p:pic>
        <p:nvPicPr>
          <p:cNvPr id="11" name="Picture 10" descr="A close up of a sign&#10;&#10;Description automatically generated">
            <a:extLst>
              <a:ext uri="{FF2B5EF4-FFF2-40B4-BE49-F238E27FC236}">
                <a16:creationId xmlns:a16="http://schemas.microsoft.com/office/drawing/2014/main" id="{8860DD98-4B9D-2BE8-ED72-C124E5B84269}"/>
              </a:ext>
            </a:extLst>
          </p:cNvPr>
          <p:cNvPicPr>
            <a:picLocks noChangeAspect="1"/>
          </p:cNvPicPr>
          <p:nvPr userDrawn="1"/>
        </p:nvPicPr>
        <p:blipFill>
          <a:blip r:embed="rId2"/>
          <a:stretch>
            <a:fillRect/>
          </a:stretch>
        </p:blipFill>
        <p:spPr>
          <a:xfrm>
            <a:off x="6050323" y="5828789"/>
            <a:ext cx="1153861" cy="411146"/>
          </a:xfrm>
          <a:prstGeom prst="rect">
            <a:avLst/>
          </a:prstGeom>
        </p:spPr>
      </p:pic>
    </p:spTree>
    <p:extLst>
      <p:ext uri="{BB962C8B-B14F-4D97-AF65-F5344CB8AC3E}">
        <p14:creationId xmlns:p14="http://schemas.microsoft.com/office/powerpoint/2010/main" val="15688426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47472"/>
            <a:ext cx="8323312" cy="105638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5693824"/>
            <a:ext cx="8074552"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377511" y="2999232"/>
            <a:ext cx="8423175" cy="2680157"/>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503568283"/>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658112"/>
            <a:ext cx="8229600" cy="4035552"/>
          </a:xfrm>
        </p:spPr>
        <p:txBody>
          <a:bodyPr anchor="ctr"/>
          <a:lstStyle>
            <a:lvl1pPr marL="0" indent="0" algn="ctr">
              <a:buNone/>
              <a:defRPr sz="9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534724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692912524"/>
      </p:ext>
    </p:extLst>
  </p:cSld>
  <p:clrMapOvr>
    <a:masterClrMapping/>
  </p:clrMapOvr>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abl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658112"/>
            <a:ext cx="8229600" cy="4035552"/>
          </a:xfrm>
        </p:spPr>
        <p:txBody>
          <a:bodyPr anchor="ctr"/>
          <a:lstStyle>
            <a:lvl1pPr marL="0" indent="0" algn="ctr">
              <a:buNone/>
              <a:defRPr sz="9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534724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3" name="Title 2">
            <a:extLst>
              <a:ext uri="{FF2B5EF4-FFF2-40B4-BE49-F238E27FC236}">
                <a16:creationId xmlns:a16="http://schemas.microsoft.com/office/drawing/2014/main" id="{8428BF59-F356-90E9-DD68-2E305423D9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855300"/>
      </p:ext>
    </p:extLst>
  </p:cSld>
  <p:clrMapOvr>
    <a:masterClrMapping/>
  </p:clrMapOvr>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47472"/>
            <a:ext cx="4023360" cy="1096841"/>
          </a:xfrm>
        </p:spPr>
        <p:txBody>
          <a:bodyPr/>
          <a:lstStyle>
            <a:lvl1pPr>
              <a:lnSpc>
                <a:spcPct val="100000"/>
              </a:lnSpc>
              <a:defRPr sz="2800">
                <a:solidFill>
                  <a:srgbClr val="00267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823499"/>
            <a:ext cx="4023360" cy="3864696"/>
          </a:xfrm>
        </p:spPr>
        <p:txBody>
          <a:bodyPr/>
          <a:lstStyle>
            <a:lvl1pPr marL="92068" indent="-92068">
              <a:lnSpc>
                <a:spcPct val="100000"/>
              </a:lnSpc>
              <a:spcBef>
                <a:spcPts val="300"/>
              </a:spcBef>
              <a:spcAft>
                <a:spcPts val="600"/>
              </a:spcAft>
              <a:buClr>
                <a:schemeClr val="accent1"/>
              </a:buClr>
              <a:defRPr sz="1400">
                <a:solidFill>
                  <a:srgbClr val="002677"/>
                </a:solidFill>
              </a:defRPr>
            </a:lvl1pPr>
            <a:lvl2pPr marL="201598" indent="-82545">
              <a:lnSpc>
                <a:spcPct val="100000"/>
              </a:lnSpc>
              <a:spcBef>
                <a:spcPct val="0"/>
              </a:spcBef>
              <a:spcAft>
                <a:spcPts val="600"/>
              </a:spcAft>
              <a:buClr>
                <a:schemeClr val="accent1"/>
              </a:buClr>
              <a:buFont typeface="System Font Regular"/>
              <a:buChar char="-"/>
              <a:defRPr sz="1400">
                <a:solidFill>
                  <a:schemeClr val="accent1"/>
                </a:solidFill>
              </a:defRPr>
            </a:lvl2pPr>
            <a:lvl3pPr marL="306364" indent="-88894">
              <a:lnSpc>
                <a:spcPct val="100000"/>
              </a:lnSpc>
              <a:spcBef>
                <a:spcPct val="0"/>
              </a:spcBef>
              <a:spcAft>
                <a:spcPts val="600"/>
              </a:spcAft>
              <a:buClr>
                <a:schemeClr val="accent1"/>
              </a:buClr>
              <a:defRPr sz="1200">
                <a:solidFill>
                  <a:schemeClr val="accent1"/>
                </a:solidFill>
              </a:defRPr>
            </a:lvl3pPr>
            <a:lvl4pPr marL="395258" indent="-80957">
              <a:lnSpc>
                <a:spcPct val="100000"/>
              </a:lnSpc>
              <a:spcBef>
                <a:spcPct val="0"/>
              </a:spcBef>
              <a:spcAft>
                <a:spcPts val="600"/>
              </a:spcAft>
              <a:buClr>
                <a:schemeClr val="accent1"/>
              </a:buClr>
              <a:buFont typeface="System Font Regular"/>
              <a:buChar char="-"/>
              <a:defRPr sz="1100">
                <a:solidFill>
                  <a:schemeClr val="accent1"/>
                </a:solidFill>
              </a:defRPr>
            </a:lvl4pPr>
            <a:lvl5pPr marL="500026" indent="-88894">
              <a:lnSpc>
                <a:spcPct val="100000"/>
              </a:lnSpc>
              <a:spcBef>
                <a:spcPct val="0"/>
              </a:spcBef>
              <a:spcAft>
                <a:spcPts val="600"/>
              </a:spcAft>
              <a:buClr>
                <a:schemeClr val="accent1"/>
              </a:buClr>
              <a:defRPr sz="1051">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solidFill>
                  <a:schemeClr val="bg2"/>
                </a:solidFill>
              </a:defRPr>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9"/>
            <a:ext cx="4484536" cy="6857999"/>
          </a:xfrm>
          <a:solidFill>
            <a:schemeClr val="tx2"/>
          </a:solidFill>
        </p:spPr>
        <p:txBody>
          <a:bodyPr anchor="ctr"/>
          <a:lstStyle>
            <a:lvl1pPr marL="0" indent="0" algn="ctr">
              <a:buNone/>
              <a:defRPr sz="12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85894214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462626"/>
            <a:ext cx="4027336" cy="4596329"/>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481283"/>
            <a:ext cx="4023360" cy="4231204"/>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7207311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827746"/>
            <a:ext cx="4027336" cy="4231204"/>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2866153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32" y="1570955"/>
            <a:ext cx="3453187" cy="26245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481288"/>
            <a:ext cx="4023360" cy="4225577"/>
          </a:xfrm>
        </p:spPr>
        <p:txBody>
          <a:bodyPr/>
          <a:lstStyle>
            <a:lvl1pPr marL="92068" indent="-92068">
              <a:lnSpc>
                <a:spcPct val="100000"/>
              </a:lnSpc>
              <a:spcBef>
                <a:spcPts val="300"/>
              </a:spcBef>
              <a:spcAft>
                <a:spcPts val="600"/>
              </a:spcAft>
              <a:buClr>
                <a:schemeClr val="accent1"/>
              </a:buClr>
              <a:defRPr sz="1400">
                <a:solidFill>
                  <a:schemeClr val="accent1"/>
                </a:solidFill>
                <a:latin typeface="+mn-lt"/>
              </a:defRPr>
            </a:lvl1pPr>
            <a:lvl2pPr marL="201598" indent="-96831">
              <a:lnSpc>
                <a:spcPct val="100000"/>
              </a:lnSpc>
              <a:spcBef>
                <a:spcPct val="0"/>
              </a:spcBef>
              <a:spcAft>
                <a:spcPts val="600"/>
              </a:spcAft>
              <a:buClr>
                <a:schemeClr val="accent1"/>
              </a:buClr>
              <a:buFont typeface="System Font Regular"/>
              <a:buChar char="-"/>
              <a:defRPr sz="1400">
                <a:solidFill>
                  <a:schemeClr val="accent1"/>
                </a:solidFill>
                <a:latin typeface="+mn-lt"/>
              </a:defRPr>
            </a:lvl2pPr>
            <a:lvl3pPr marL="298427" indent="-88894">
              <a:lnSpc>
                <a:spcPct val="100000"/>
              </a:lnSpc>
              <a:spcBef>
                <a:spcPct val="0"/>
              </a:spcBef>
              <a:spcAft>
                <a:spcPts val="600"/>
              </a:spcAft>
              <a:buClr>
                <a:schemeClr val="accent1"/>
              </a:buClr>
              <a:defRPr sz="1200">
                <a:solidFill>
                  <a:schemeClr val="accent1"/>
                </a:solidFill>
                <a:latin typeface="+mn-lt"/>
              </a:defRPr>
            </a:lvl3pPr>
            <a:lvl4pPr marL="395258" indent="-96831">
              <a:lnSpc>
                <a:spcPct val="100000"/>
              </a:lnSpc>
              <a:spcBef>
                <a:spcPct val="0"/>
              </a:spcBef>
              <a:spcAft>
                <a:spcPts val="600"/>
              </a:spcAft>
              <a:buClr>
                <a:schemeClr val="accent1"/>
              </a:buClr>
              <a:buFont typeface="System Font Regular"/>
              <a:buChar char="-"/>
              <a:defRPr sz="1100">
                <a:solidFill>
                  <a:schemeClr val="accent1"/>
                </a:solidFill>
                <a:latin typeface="+mn-lt"/>
              </a:defRPr>
            </a:lvl4pPr>
            <a:lvl5pPr marL="500026" indent="-96831">
              <a:lnSpc>
                <a:spcPct val="100000"/>
              </a:lnSpc>
              <a:spcBef>
                <a:spcPct val="0"/>
              </a:spcBef>
              <a:spcAft>
                <a:spcPts val="600"/>
              </a:spcAft>
              <a:buClr>
                <a:schemeClr val="accent1"/>
              </a:buClr>
              <a:defRPr sz="1051">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1740100"/>
            <a:ext cx="3243944" cy="2477338"/>
          </a:xfrm>
        </p:spPr>
        <p:txBody>
          <a:bodyPr/>
          <a:lstStyle>
            <a:lvl1pPr marL="0" indent="0" algn="l">
              <a:buNone/>
              <a:defRPr sz="2000" b="1" spc="0" baseline="0">
                <a:solidFill>
                  <a:schemeClr val="accent1"/>
                </a:solidFill>
                <a:latin typeface="Georgia" panose="02040502050405020303" pitchFamily="18" charset="0"/>
              </a:defRPr>
            </a:lvl1pPr>
            <a:lvl2pPr marL="120641" indent="0">
              <a:buNone/>
              <a:defRPr sz="7200">
                <a:latin typeface="Georgia" panose="02040502050405020303" pitchFamily="18" charset="0"/>
              </a:defRPr>
            </a:lvl2pPr>
            <a:lvl3pPr marL="293667" indent="0">
              <a:buNone/>
              <a:defRPr sz="7200">
                <a:latin typeface="Georgia" panose="02040502050405020303" pitchFamily="18" charset="0"/>
              </a:defRPr>
            </a:lvl3pPr>
            <a:lvl4pPr marL="404782" indent="0">
              <a:buNone/>
              <a:defRPr sz="7200">
                <a:latin typeface="Georgia" panose="02040502050405020303" pitchFamily="18" charset="0"/>
              </a:defRPr>
            </a:lvl4pPr>
            <a:lvl5pPr marL="577806"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34488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6166782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32" y="1922288"/>
            <a:ext cx="3453187" cy="2430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2091431"/>
            <a:ext cx="3243944" cy="2261155"/>
          </a:xfrm>
        </p:spPr>
        <p:txBody>
          <a:bodyPr/>
          <a:lstStyle>
            <a:lvl1pPr marL="0" indent="0" algn="l">
              <a:buNone/>
              <a:defRPr sz="2000" b="1" spc="0" baseline="0">
                <a:solidFill>
                  <a:schemeClr val="accent1"/>
                </a:solidFill>
                <a:latin typeface="Georgia" panose="02040502050405020303" pitchFamily="18" charset="0"/>
              </a:defRPr>
            </a:lvl1pPr>
            <a:lvl2pPr marL="120641" indent="0">
              <a:buNone/>
              <a:defRPr sz="7200">
                <a:latin typeface="Georgia" panose="02040502050405020303" pitchFamily="18" charset="0"/>
              </a:defRPr>
            </a:lvl2pPr>
            <a:lvl3pPr marL="293667" indent="0">
              <a:buNone/>
              <a:defRPr sz="7200">
                <a:latin typeface="Georgia" panose="02040502050405020303" pitchFamily="18" charset="0"/>
              </a:defRPr>
            </a:lvl3pPr>
            <a:lvl4pPr marL="404782" indent="0">
              <a:buNone/>
              <a:defRPr sz="7200">
                <a:latin typeface="Georgia" panose="02040502050405020303" pitchFamily="18" charset="0"/>
              </a:defRPr>
            </a:lvl4pPr>
            <a:lvl5pPr marL="577806"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34488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882154412"/>
      </p:ext>
    </p:extLst>
  </p:cSld>
  <p:clrMapOvr>
    <a:masterClrMapping/>
  </p:clrMapOvr>
  <p:transition/>
  <p:extLst>
    <p:ext uri="{DCECCB84-F9BA-43D5-87BE-67443E8EF086}">
      <p15:sldGuideLst xmlns:p15="http://schemas.microsoft.com/office/powerpoint/2012/main">
        <p15:guide id="1" orient="horz" pos="120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454457"/>
            <a:ext cx="3886200" cy="3877056"/>
          </a:xfrm>
        </p:spPr>
        <p:txBody>
          <a:bodyPr anchor="ctr"/>
          <a:lstStyle>
            <a:lvl1pPr marL="0" indent="0" algn="ctr">
              <a:buNone/>
              <a:defRPr sz="9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374904" y="1481283"/>
            <a:ext cx="4023360" cy="4231204"/>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1756342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792224"/>
            <a:ext cx="3886200" cy="3901440"/>
          </a:xfrm>
        </p:spPr>
        <p:txBody>
          <a:bodyPr anchor="ctr"/>
          <a:lstStyle>
            <a:lvl1pPr marL="0" indent="0" algn="ctr">
              <a:buNone/>
              <a:defRPr sz="9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6975793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70249" y="6083710"/>
            <a:ext cx="8347421" cy="77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itle 1">
            <a:extLst>
              <a:ext uri="{FF2B5EF4-FFF2-40B4-BE49-F238E27FC236}">
                <a16:creationId xmlns:a16="http://schemas.microsoft.com/office/drawing/2014/main" id="{FFE4E612-9EFA-81BD-E600-5653B5E3E620}"/>
              </a:ext>
            </a:extLst>
          </p:cNvPr>
          <p:cNvSpPr>
            <a:spLocks noGrp="1"/>
          </p:cNvSpPr>
          <p:nvPr>
            <p:ph type="ctrTitle" hasCustomPrompt="1"/>
          </p:nvPr>
        </p:nvSpPr>
        <p:spPr>
          <a:xfrm>
            <a:off x="4957639" y="1400046"/>
            <a:ext cx="3820597" cy="2103967"/>
          </a:xfrm>
        </p:spPr>
        <p:txBody>
          <a:bodyPr anchor="b">
            <a:noAutofit/>
          </a:bodyPr>
          <a:lstStyle>
            <a:lvl1pPr algn="l">
              <a:defRPr sz="3800" spc="0" baseline="0">
                <a:solidFill>
                  <a:srgbClr val="002677"/>
                </a:solidFill>
              </a:defRPr>
            </a:lvl1pPr>
          </a:lstStyle>
          <a:p>
            <a:r>
              <a:rPr lang="en-US"/>
              <a:t>Title slide</a:t>
            </a:r>
          </a:p>
        </p:txBody>
      </p:sp>
      <p:sp>
        <p:nvSpPr>
          <p:cNvPr id="8" name="Subtitle 2">
            <a:extLst>
              <a:ext uri="{FF2B5EF4-FFF2-40B4-BE49-F238E27FC236}">
                <a16:creationId xmlns:a16="http://schemas.microsoft.com/office/drawing/2014/main" id="{C0757A6D-CC4D-59B4-1860-0CC05B4DEF5A}"/>
              </a:ext>
            </a:extLst>
          </p:cNvPr>
          <p:cNvSpPr>
            <a:spLocks noGrp="1"/>
          </p:cNvSpPr>
          <p:nvPr>
            <p:ph type="subTitle" idx="1"/>
          </p:nvPr>
        </p:nvSpPr>
        <p:spPr>
          <a:xfrm>
            <a:off x="4957639" y="3489547"/>
            <a:ext cx="3820597" cy="943488"/>
          </a:xfrm>
        </p:spPr>
        <p:txBody>
          <a:bodyPr>
            <a:noAutofit/>
          </a:bodyPr>
          <a:lstStyle>
            <a:lvl1pPr marL="0" indent="0" algn="l">
              <a:buNone/>
              <a:defRPr sz="1500">
                <a:solidFill>
                  <a:schemeClr val="accent1"/>
                </a:solidFill>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10" name="Text Placeholder 4">
            <a:extLst>
              <a:ext uri="{FF2B5EF4-FFF2-40B4-BE49-F238E27FC236}">
                <a16:creationId xmlns:a16="http://schemas.microsoft.com/office/drawing/2014/main" id="{186DE11E-596A-B8F9-10C3-BD462A64B279}"/>
              </a:ext>
            </a:extLst>
          </p:cNvPr>
          <p:cNvSpPr>
            <a:spLocks noGrp="1"/>
          </p:cNvSpPr>
          <p:nvPr>
            <p:ph type="body" sz="quarter" idx="10"/>
          </p:nvPr>
        </p:nvSpPr>
        <p:spPr>
          <a:xfrm>
            <a:off x="4870687" y="5941470"/>
            <a:ext cx="2257425" cy="270245"/>
          </a:xfrm>
        </p:spPr>
        <p:txBody>
          <a:bodyPr/>
          <a:lstStyle>
            <a:lvl1pPr marL="0" indent="0">
              <a:buNone/>
              <a:defRPr sz="1000" b="0"/>
            </a:lvl1pPr>
            <a:lvl2pPr marL="88894" indent="0">
              <a:buNone/>
              <a:defRPr/>
            </a:lvl2pPr>
          </a:lstStyle>
          <a:p>
            <a:pPr lvl="0"/>
            <a:r>
              <a:rPr lang="en-US"/>
              <a:t>Click to edit</a:t>
            </a:r>
          </a:p>
        </p:txBody>
      </p:sp>
      <p:cxnSp>
        <p:nvCxnSpPr>
          <p:cNvPr id="11" name="Straight Connector 10">
            <a:extLst>
              <a:ext uri="{FF2B5EF4-FFF2-40B4-BE49-F238E27FC236}">
                <a16:creationId xmlns:a16="http://schemas.microsoft.com/office/drawing/2014/main" id="{0CDE4045-9FEB-BCF2-453B-F0706A40B92B}"/>
              </a:ext>
            </a:extLst>
          </p:cNvPr>
          <p:cNvCxnSpPr/>
          <p:nvPr userDrawn="1"/>
        </p:nvCxnSpPr>
        <p:spPr>
          <a:xfrm flipH="1">
            <a:off x="7202513" y="5172026"/>
            <a:ext cx="0" cy="64621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F5B3F00-FCB0-4C68-3E94-BD6058FD6C43}"/>
              </a:ext>
            </a:extLst>
          </p:cNvPr>
          <p:cNvSpPr txBox="1"/>
          <p:nvPr userDrawn="1"/>
        </p:nvSpPr>
        <p:spPr>
          <a:xfrm>
            <a:off x="7302562" y="5369244"/>
            <a:ext cx="1295547" cy="246221"/>
          </a:xfrm>
          <a:prstGeom prst="rect">
            <a:avLst/>
          </a:prstGeom>
          <a:noFill/>
        </p:spPr>
        <p:txBody>
          <a:bodyPr wrap="none" rtlCol="0">
            <a:spAutoFit/>
          </a:bodyPr>
          <a:lstStyle/>
          <a:p>
            <a:r>
              <a:rPr lang="en-US" sz="1000">
                <a:solidFill>
                  <a:schemeClr val="tx2"/>
                </a:solidFill>
              </a:rPr>
              <a:t>[Plan Sponsor logo]</a:t>
            </a:r>
          </a:p>
        </p:txBody>
      </p:sp>
      <p:pic>
        <p:nvPicPr>
          <p:cNvPr id="13" name="Primary-Client-Logo" descr="A close-up of a black background&#10;&#10;Description automatically generated with low confidence">
            <a:extLst>
              <a:ext uri="{FF2B5EF4-FFF2-40B4-BE49-F238E27FC236}">
                <a16:creationId xmlns:a16="http://schemas.microsoft.com/office/drawing/2014/main" id="{D5BADAE0-F7CA-BAD5-204E-ED47C354AFEB}"/>
              </a:ext>
            </a:extLst>
          </p:cNvPr>
          <p:cNvPicPr>
            <a:picLocks noChangeAspect="1"/>
          </p:cNvPicPr>
          <p:nvPr userDrawn="1"/>
        </p:nvPicPr>
        <p:blipFill>
          <a:blip r:embed="rId2"/>
          <a:stretch>
            <a:fillRect/>
          </a:stretch>
        </p:blipFill>
        <p:spPr>
          <a:xfrm>
            <a:off x="4957638" y="5222135"/>
            <a:ext cx="2071325" cy="540437"/>
          </a:xfrm>
          <a:prstGeom prst="rect">
            <a:avLst/>
          </a:prstGeom>
        </p:spPr>
      </p:pic>
    </p:spTree>
    <p:extLst>
      <p:ext uri="{BB962C8B-B14F-4D97-AF65-F5344CB8AC3E}">
        <p14:creationId xmlns:p14="http://schemas.microsoft.com/office/powerpoint/2010/main" val="22590781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14" y="1481711"/>
            <a:ext cx="3527171" cy="4225577"/>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193660" indent="-84133">
              <a:lnSpc>
                <a:spcPct val="100000"/>
              </a:lnSpc>
              <a:spcBef>
                <a:spcPct val="0"/>
              </a:spcBef>
              <a:spcAft>
                <a:spcPts val="600"/>
              </a:spcAft>
              <a:buClr>
                <a:schemeClr val="accent1"/>
              </a:buClr>
              <a:buFont typeface="System Font Regular"/>
              <a:buChar char="-"/>
              <a:defRPr sz="1400">
                <a:solidFill>
                  <a:schemeClr val="accent1"/>
                </a:solidFill>
              </a:defRPr>
            </a:lvl2pPr>
            <a:lvl3pPr marL="282554" indent="-80957">
              <a:lnSpc>
                <a:spcPct val="100000"/>
              </a:lnSpc>
              <a:spcBef>
                <a:spcPct val="0"/>
              </a:spcBef>
              <a:spcAft>
                <a:spcPts val="600"/>
              </a:spcAft>
              <a:buClr>
                <a:schemeClr val="accent1"/>
              </a:buClr>
              <a:defRPr sz="1200">
                <a:solidFill>
                  <a:schemeClr val="accent1"/>
                </a:solidFill>
              </a:defRPr>
            </a:lvl3pPr>
            <a:lvl4pPr marL="363511" indent="-80957">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88894">
              <a:lnSpc>
                <a:spcPct val="100000"/>
              </a:lnSpc>
              <a:spcBef>
                <a:spcPct val="0"/>
              </a:spcBef>
              <a:spcAft>
                <a:spcPts val="600"/>
              </a:spcAft>
              <a:buClr>
                <a:schemeClr val="accent1"/>
              </a:buClr>
              <a:defRPr sz="1051">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4951" y="1461449"/>
            <a:ext cx="4709160" cy="3877056"/>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9990639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1648" y="1828801"/>
            <a:ext cx="4709160" cy="3864864"/>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374914" y="1828804"/>
            <a:ext cx="3527171"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102748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280160"/>
            <a:ext cx="8394192" cy="4413504"/>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47472"/>
            <a:ext cx="8311896" cy="694893"/>
          </a:xfrm>
        </p:spPr>
        <p:txBody>
          <a:bodyPr/>
          <a:lstStyle>
            <a:lvl1pPr>
              <a:lnSpc>
                <a:spcPct val="100000"/>
              </a:lnSpc>
              <a:defRPr sz="2800"/>
            </a:lvl1pPr>
          </a:lstStyle>
          <a:p>
            <a:r>
              <a:rPr lang="en-US"/>
              <a:t>Click to add a title style</a:t>
            </a:r>
          </a:p>
        </p:txBody>
      </p:sp>
    </p:spTree>
    <p:extLst>
      <p:ext uri="{BB962C8B-B14F-4D97-AF65-F5344CB8AC3E}">
        <p14:creationId xmlns:p14="http://schemas.microsoft.com/office/powerpoint/2010/main" val="1234019705"/>
      </p:ext>
    </p:extLst>
  </p:cSld>
  <p:clrMapOvr>
    <a:masterClrMapping/>
  </p:clrMapOvr>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670304"/>
            <a:ext cx="8394192" cy="4023360"/>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27824464"/>
      </p:ext>
    </p:extLst>
  </p:cSld>
  <p:clrMapOvr>
    <a:masterClrMapping/>
  </p:clrMapOvr>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74914" y="347472"/>
            <a:ext cx="8322099" cy="732508"/>
          </a:xfrm>
        </p:spPr>
        <p:txBody>
          <a:bodyPr vert="horz" lIns="91440" tIns="45720" rIns="91440" bIns="45720" rtlCol="0" anchor="t" anchorCtr="0">
            <a:noAutofit/>
          </a:bodyPr>
          <a:lstStyle>
            <a:lvl1pPr>
              <a:lnSpc>
                <a:spcPct val="100000"/>
              </a:lnSpc>
              <a:defRPr lang="en-US" sz="2800"/>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346350" y="6241573"/>
            <a:ext cx="3086100" cy="366183"/>
          </a:xfrm>
          <a:prstGeom prst="rect">
            <a:avLst/>
          </a:prstGeom>
        </p:spPr>
        <p:txBody>
          <a:bodyPr vert="horz" lIns="91440" tIns="45720" rIns="91440" bIns="45720" rtlCol="0" anchor="ctr"/>
          <a:lstStyle>
            <a:lvl1pPr algn="r">
              <a:buClr>
                <a:schemeClr val="accent1"/>
              </a:buCl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1557868" y="1882028"/>
            <a:ext cx="5931959" cy="3093949"/>
          </a:xfrm>
        </p:spPr>
        <p:txBody>
          <a:bodyPr anchor="ctr" anchorCtr="0"/>
          <a:lstStyle>
            <a:lvl1pPr marL="192074" indent="-192074">
              <a:spcBef>
                <a:spcPts val="600"/>
              </a:spcBef>
              <a:spcAft>
                <a:spcPts val="300"/>
              </a:spcAft>
              <a:buClr>
                <a:schemeClr val="accent1"/>
              </a:buClr>
              <a:buFont typeface="+mj-lt"/>
              <a:buAutoNum type="arabicPeriod"/>
              <a:defRPr sz="1400"/>
            </a:lvl1pPr>
            <a:lvl2pPr marL="317476" indent="-107943">
              <a:spcBef>
                <a:spcPct val="0"/>
              </a:spcBef>
              <a:spcAft>
                <a:spcPts val="300"/>
              </a:spcAft>
              <a:buClr>
                <a:schemeClr val="accent1"/>
              </a:buClr>
              <a:buFont typeface="Arial" panose="020B0604020202020204" pitchFamily="34" charset="0"/>
              <a:buChar char="•"/>
              <a:defRPr sz="1300"/>
            </a:lvl2pPr>
            <a:lvl3pPr marL="390497" indent="-228582">
              <a:spcBef>
                <a:spcPct val="0"/>
              </a:spcBef>
              <a:spcAft>
                <a:spcPts val="300"/>
              </a:spcAft>
              <a:buFont typeface="+mj-lt"/>
              <a:buAutoNum type="arabicPeriod"/>
              <a:defRPr sz="1100"/>
            </a:lvl3pPr>
            <a:lvl4pPr marL="469866" indent="-228582">
              <a:spcBef>
                <a:spcPct val="0"/>
              </a:spcBef>
              <a:spcAft>
                <a:spcPts val="300"/>
              </a:spcAft>
              <a:buFont typeface="+mj-lt"/>
              <a:buAutoNum type="arabicPeriod"/>
              <a:defRPr sz="1051"/>
            </a:lvl4pPr>
            <a:lvl5pPr marL="539709" indent="-228582">
              <a:spcBef>
                <a:spcPct val="0"/>
              </a:spcBef>
              <a:spcAft>
                <a:spcPts val="300"/>
              </a:spcAft>
              <a:buFont typeface="+mj-lt"/>
              <a:buAutoNum type="arabicPeriod"/>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880946" y="1859644"/>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880937" y="3200217"/>
            <a:ext cx="7382131"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880937" y="4540791"/>
            <a:ext cx="7382131"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732592"/>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2073665"/>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3414239"/>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4754312"/>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22" y="88454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22" y="1178685"/>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22" y="2225120"/>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22" y="2519257"/>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22" y="3559286"/>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22" y="3853422"/>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22" y="489985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22" y="5193994"/>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a:xfrm>
            <a:off x="5753818" y="6180613"/>
            <a:ext cx="2678631" cy="366183"/>
          </a:xfrm>
          <a:prstGeom prst="rect">
            <a:avLst/>
          </a:prstGeom>
        </p:spPr>
        <p:txBody>
          <a:bodyPr/>
          <a:lstStyle/>
          <a:p>
            <a:r>
              <a:rPr lang="en-US"/>
              <a:t>Type division name here</a:t>
            </a:r>
          </a:p>
        </p:txBody>
      </p:sp>
    </p:spTree>
    <p:extLst>
      <p:ext uri="{BB962C8B-B14F-4D97-AF65-F5344CB8AC3E}">
        <p14:creationId xmlns:p14="http://schemas.microsoft.com/office/powerpoint/2010/main" val="110563735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880946" y="1859644"/>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880937" y="3200217"/>
            <a:ext cx="7382131"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880937" y="4540791"/>
            <a:ext cx="7382131"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22" y="88454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22" y="1178685"/>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22" y="2225120"/>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22" y="2519257"/>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22" y="3559286"/>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22" y="3853422"/>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22" y="489985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22" y="5193994"/>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a:xfrm>
            <a:off x="5753818" y="6180613"/>
            <a:ext cx="2678631" cy="366183"/>
          </a:xfrm>
          <a:prstGeom prst="rect">
            <a:avLst/>
          </a:prstGeom>
        </p:spPr>
        <p:txBody>
          <a:bodyPr/>
          <a:lstStyle/>
          <a:p>
            <a:r>
              <a:rPr lang="en-US"/>
              <a:t>Type division name here</a:t>
            </a:r>
          </a:p>
        </p:txBody>
      </p:sp>
    </p:spTree>
    <p:extLst>
      <p:ext uri="{BB962C8B-B14F-4D97-AF65-F5344CB8AC3E}">
        <p14:creationId xmlns:p14="http://schemas.microsoft.com/office/powerpoint/2010/main" val="30070005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81" y="2781839"/>
            <a:ext cx="6227505" cy="1796889"/>
          </a:xfrm>
        </p:spPr>
        <p:txBody>
          <a:bodyPr anchor="ctr">
            <a:noAutofit/>
          </a:bodyPr>
          <a:lstStyle>
            <a:lvl1pPr algn="l">
              <a:defRPr sz="3800" spc="0" baseline="0">
                <a:solidFill>
                  <a:schemeClr val="bg1"/>
                </a:solidFill>
              </a:defRPr>
            </a:lvl1pPr>
          </a:lstStyle>
          <a:p>
            <a:r>
              <a:rPr lang="en-US"/>
              <a:t>Section title</a:t>
            </a:r>
          </a:p>
        </p:txBody>
      </p:sp>
      <p:sp>
        <p:nvSpPr>
          <p:cNvPr id="4" name="Primary-Client-Logo">
            <a:extLst>
              <a:ext uri="{FF2B5EF4-FFF2-40B4-BE49-F238E27FC236}">
                <a16:creationId xmlns:a16="http://schemas.microsoft.com/office/drawing/2014/main" id="{C83D410C-51E8-7844-B905-6BEA526A594B}"/>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a:p>
        </p:txBody>
      </p:sp>
    </p:spTree>
    <p:extLst>
      <p:ext uri="{BB962C8B-B14F-4D97-AF65-F5344CB8AC3E}">
        <p14:creationId xmlns:p14="http://schemas.microsoft.com/office/powerpoint/2010/main" val="19834682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408381" y="2781839"/>
            <a:ext cx="6227505" cy="1796889"/>
          </a:xfrm>
        </p:spPr>
        <p:txBody>
          <a:bodyPr anchor="ctr">
            <a:noAutofit/>
          </a:bodyPr>
          <a:lstStyle>
            <a:lvl1pPr algn="l">
              <a:defRPr sz="3800" spc="0" baseline="0">
                <a:solidFill>
                  <a:schemeClr val="tx1"/>
                </a:solidFill>
              </a:defRPr>
            </a:lvl1pPr>
          </a:lstStyle>
          <a:p>
            <a:r>
              <a:rPr lang="en-US"/>
              <a:t>Section title</a:t>
            </a:r>
          </a:p>
        </p:txBody>
      </p:sp>
      <p:sp>
        <p:nvSpPr>
          <p:cNvPr id="5" name="Primary-Client-Logo">
            <a:extLst>
              <a:ext uri="{FF2B5EF4-FFF2-40B4-BE49-F238E27FC236}">
                <a16:creationId xmlns:a16="http://schemas.microsoft.com/office/drawing/2014/main" id="{A6E43C1D-36E1-A348-8927-8354A72C21F6}"/>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a:p>
        </p:txBody>
      </p:sp>
    </p:spTree>
    <p:extLst>
      <p:ext uri="{BB962C8B-B14F-4D97-AF65-F5344CB8AC3E}">
        <p14:creationId xmlns:p14="http://schemas.microsoft.com/office/powerpoint/2010/main" val="23749703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6" y="347472"/>
            <a:ext cx="7260971" cy="731520"/>
          </a:xfrm>
        </p:spPr>
        <p:txBody>
          <a:bodyPr vert="horz" lIns="91440" tIns="45720" rIns="91440" bIns="45720" rtlCol="0" anchor="t" anchorCtr="0">
            <a:noAutofit/>
          </a:bodyPr>
          <a:lstStyle>
            <a:lvl1pPr>
              <a:lnSpc>
                <a:spcPct val="100000"/>
              </a:lnSpc>
              <a:defRPr lang="en-US" sz="2800"/>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371600"/>
            <a:ext cx="7260971" cy="4105740"/>
          </a:xfrm>
        </p:spPr>
        <p:txBody>
          <a:bodyPr/>
          <a:lstStyle>
            <a:lvl1pPr marL="114292" indent="-114292">
              <a:spcBef>
                <a:spcPts val="300"/>
              </a:spcBef>
              <a:spcAft>
                <a:spcPts val="600"/>
              </a:spcAft>
              <a:buClr>
                <a:schemeClr val="accent1"/>
              </a:buClr>
              <a:defRPr sz="1400"/>
            </a:lvl1pPr>
            <a:lvl2pPr marL="217473" indent="-98418">
              <a:spcBef>
                <a:spcPct val="0"/>
              </a:spcBef>
              <a:spcAft>
                <a:spcPts val="600"/>
              </a:spcAft>
              <a:buClr>
                <a:schemeClr val="accent1"/>
              </a:buClr>
              <a:defRPr sz="1400"/>
            </a:lvl2pPr>
            <a:lvl3pPr marL="314303" indent="-82545">
              <a:spcBef>
                <a:spcPct val="0"/>
              </a:spcBef>
              <a:spcAft>
                <a:spcPts val="600"/>
              </a:spcAft>
              <a:buClr>
                <a:schemeClr val="accent1"/>
              </a:buClr>
              <a:defRPr sz="1200"/>
            </a:lvl3pPr>
            <a:lvl4pPr marL="404783" indent="-90482">
              <a:spcBef>
                <a:spcPct val="0"/>
              </a:spcBef>
              <a:spcAft>
                <a:spcPts val="600"/>
              </a:spcAft>
              <a:buClr>
                <a:schemeClr val="accent1"/>
              </a:buClr>
              <a:defRPr sz="1100"/>
            </a:lvl4pPr>
            <a:lvl5pPr marL="493677" indent="-80957">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6" y="347472"/>
            <a:ext cx="7260971" cy="1096841"/>
          </a:xfrm>
        </p:spPr>
        <p:txBody>
          <a:bodyPr vert="horz" lIns="91440" tIns="45720" rIns="91440" bIns="45720" rtlCol="0" anchor="t" anchorCtr="0">
            <a:noAutofit/>
          </a:bodyPr>
          <a:lstStyle>
            <a:lvl1pPr>
              <a:lnSpc>
                <a:spcPct val="100000"/>
              </a:lnSpc>
              <a:defRPr lang="en-US" sz="2800"/>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6" y="1909238"/>
            <a:ext cx="7260971" cy="4105740"/>
          </a:xfrm>
        </p:spPr>
        <p:txBody>
          <a:bodyPr/>
          <a:lstStyle>
            <a:lvl1pPr marL="114292" indent="-114292">
              <a:spcBef>
                <a:spcPts val="300"/>
              </a:spcBef>
              <a:spcAft>
                <a:spcPts val="600"/>
              </a:spcAft>
              <a:buClr>
                <a:schemeClr val="accent1"/>
              </a:buClr>
              <a:defRPr sz="1400"/>
            </a:lvl1pPr>
            <a:lvl2pPr marL="217473" indent="-98418">
              <a:spcBef>
                <a:spcPct val="0"/>
              </a:spcBef>
              <a:spcAft>
                <a:spcPts val="600"/>
              </a:spcAft>
              <a:buClr>
                <a:schemeClr val="accent1"/>
              </a:buClr>
              <a:defRPr sz="1400"/>
            </a:lvl2pPr>
            <a:lvl3pPr marL="314303" indent="-82545">
              <a:spcBef>
                <a:spcPct val="0"/>
              </a:spcBef>
              <a:spcAft>
                <a:spcPts val="600"/>
              </a:spcAft>
              <a:buClr>
                <a:schemeClr val="accent1"/>
              </a:buClr>
              <a:defRPr sz="1200"/>
            </a:lvl3pPr>
            <a:lvl4pPr marL="404783" indent="-90482">
              <a:spcBef>
                <a:spcPct val="0"/>
              </a:spcBef>
              <a:spcAft>
                <a:spcPts val="600"/>
              </a:spcAft>
              <a:buClr>
                <a:schemeClr val="accent1"/>
              </a:buClr>
              <a:defRPr sz="1100"/>
            </a:lvl4pPr>
            <a:lvl5pPr marL="493677" indent="-80957">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41672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4914" y="347472"/>
            <a:ext cx="8322099" cy="732508"/>
          </a:xfrm>
        </p:spPr>
        <p:txBody>
          <a:bodyPr vert="horz" lIns="91440" tIns="45720" rIns="91440" bIns="45720" rtlCol="0" anchor="t" anchorCtr="0">
            <a:noAutofit/>
          </a:bodyPr>
          <a:lstStyle>
            <a:lvl1pPr>
              <a:lnSpc>
                <a:spcPct val="100000"/>
              </a:lnSpc>
              <a:defRPr lang="en-US" sz="2800"/>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506086"/>
            <a:ext cx="4023360" cy="4527549"/>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506086"/>
            <a:ext cx="4023360" cy="4527549"/>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909238"/>
            <a:ext cx="4023360" cy="4105740"/>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909238"/>
            <a:ext cx="4023360" cy="4105740"/>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374904" y="347472"/>
            <a:ext cx="8311896" cy="1094471"/>
          </a:xfrm>
        </p:spPr>
        <p:txBody>
          <a:bodyPr vert="horz" lIns="91440" tIns="45720" rIns="91440" bIns="45720" rtlCol="0" anchor="t" anchorCtr="0">
            <a:noAutofit/>
          </a:bodyPr>
          <a:lstStyle>
            <a:lvl1pPr>
              <a:lnSpc>
                <a:spcPct val="100000"/>
              </a:lnSpc>
              <a:defRPr lang="en-US" sz="2800"/>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47472"/>
            <a:ext cx="8323312" cy="1096841"/>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5693824"/>
            <a:ext cx="8074552"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883583" y="3975024"/>
            <a:ext cx="3346704" cy="1658837"/>
          </a:xfrm>
        </p:spPr>
        <p:txBody>
          <a:bodyPr/>
          <a:lstStyle>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1" indent="0">
              <a:buNone/>
              <a:defRPr/>
            </a:lvl2pPr>
          </a:lstStyle>
          <a:p>
            <a:pPr lvl="0"/>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883583" y="3624060"/>
            <a:ext cx="3346704" cy="380953"/>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5006696" y="3975024"/>
            <a:ext cx="3346704" cy="1658837"/>
          </a:xfrm>
        </p:spPr>
        <p:txBody>
          <a:bodyPr/>
          <a:lstStyle>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1" indent="0">
              <a:buNone/>
              <a:defRPr/>
            </a:lvl2pPr>
          </a:lstStyle>
          <a:p>
            <a:pPr lvl="0"/>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5006696" y="3624060"/>
            <a:ext cx="3346704" cy="380953"/>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5349241" y="624231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831606658"/>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374904" y="350446"/>
            <a:ext cx="7260336"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374904" y="1371389"/>
            <a:ext cx="7260336"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8432459" y="6232150"/>
            <a:ext cx="352985" cy="374396"/>
          </a:xfrm>
          <a:prstGeom prst="rect">
            <a:avLst/>
          </a:prstGeom>
        </p:spPr>
        <p:txBody>
          <a:bodyPr vert="horz" lIns="91440" tIns="45720" rIns="91440" bIns="45720" rtlCol="0" anchor="ctr"/>
          <a:lstStyle>
            <a:lvl1pPr algn="r">
              <a:defRPr sz="800" b="0" i="0">
                <a:solidFill>
                  <a:schemeClr val="accent1"/>
                </a:solidFill>
                <a:latin typeface="Arial" panose="020B0604020202020204" pitchFamily="34" charset="0"/>
                <a:cs typeface="Arial" panose="020B0604020202020204" pitchFamily="34" charset="0"/>
              </a:defRPr>
            </a:lvl1pPr>
          </a:lstStyle>
          <a:p>
            <a:fld id="{66DE20E4-D496-034F-914D-F7F15B93E95B}" type="slidenum">
              <a:rPr lang="en-US" smtClean="0"/>
              <a:t>‹#›</a:t>
            </a:fld>
            <a:endParaRPr lang="en-US"/>
          </a:p>
        </p:txBody>
      </p:sp>
      <p:sp>
        <p:nvSpPr>
          <p:cNvPr id="12" name="Primary-Client-Logo">
            <a:extLst>
              <a:ext uri="{FF2B5EF4-FFF2-40B4-BE49-F238E27FC236}">
                <a16:creationId xmlns:a16="http://schemas.microsoft.com/office/drawing/2014/main" id="{D794EC31-BAF9-C540-98E6-E49EE00037EC}"/>
              </a:ext>
            </a:extLst>
          </p:cNvPr>
          <p:cNvSpPr/>
          <p:nvPr userDrawn="1"/>
        </p:nvSpPr>
        <p:spPr>
          <a:xfrm>
            <a:off x="457201" y="6252672"/>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AAEA5D6C-E58C-4647-6879-F467087EB721}"/>
              </a:ext>
            </a:extLst>
          </p:cNvPr>
          <p:cNvSpPr txBox="1"/>
          <p:nvPr userDrawn="1"/>
        </p:nvSpPr>
        <p:spPr>
          <a:xfrm>
            <a:off x="822959" y="6191510"/>
            <a:ext cx="5293361" cy="338554"/>
          </a:xfrm>
          <a:prstGeom prst="rect">
            <a:avLst/>
          </a:prstGeom>
          <a:noFill/>
        </p:spPr>
        <p:txBody>
          <a:bodyPr wrap="square" rtlCol="0">
            <a:spAutoFit/>
          </a:bodyPr>
          <a:lstStyle/>
          <a:p>
            <a:pPr marL="0" marR="0" lvl="0" indent="0" algn="l" defTabSz="68575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2024 United HealthCare Services, Inc. All Rights Reserved. Proprietary information of UnitedHealth Group. </a:t>
            </a:r>
          </a:p>
          <a:p>
            <a:pPr marL="0" marR="0" lvl="0" indent="0" algn="l" defTabSz="68575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Do not distribute or reproduce without express permission of UnitedHealth Group.</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66" r:id="rId3"/>
    <p:sldLayoutId id="2147483684" r:id="rId4"/>
    <p:sldLayoutId id="2147483688" r:id="rId5"/>
    <p:sldLayoutId id="2147483698" r:id="rId6"/>
    <p:sldLayoutId id="2147483685" r:id="rId7"/>
    <p:sldLayoutId id="2147483689" r:id="rId8"/>
    <p:sldLayoutId id="2147483662" r:id="rId9"/>
    <p:sldLayoutId id="2147483663" r:id="rId10"/>
    <p:sldLayoutId id="2147483678" r:id="rId11"/>
    <p:sldLayoutId id="2147483700" r:id="rId12"/>
    <p:sldLayoutId id="2147483677" r:id="rId13"/>
    <p:sldLayoutId id="2147483676" r:id="rId14"/>
    <p:sldLayoutId id="2147483690" r:id="rId15"/>
    <p:sldLayoutId id="2147483679" r:id="rId16"/>
    <p:sldLayoutId id="2147483691" r:id="rId17"/>
    <p:sldLayoutId id="2147483650" r:id="rId18"/>
    <p:sldLayoutId id="2147483692" r:id="rId19"/>
    <p:sldLayoutId id="2147483667" r:id="rId20"/>
    <p:sldLayoutId id="2147483693" r:id="rId21"/>
    <p:sldLayoutId id="2147483675" r:id="rId22"/>
    <p:sldLayoutId id="2147483695" r:id="rId23"/>
    <p:sldLayoutId id="2147483687" r:id="rId24"/>
    <p:sldLayoutId id="2147483686" r:id="rId25"/>
    <p:sldLayoutId id="2147483696" r:id="rId26"/>
  </p:sldLayoutIdLst>
  <p:transition/>
  <p:hf hdr="0" ftr="0"/>
  <p:txStyles>
    <p:titleStyle>
      <a:lvl1pPr algn="l" defTabSz="685750" rtl="0" eaLnBrk="1" latinLnBrk="0" hangingPunct="1">
        <a:lnSpc>
          <a:spcPct val="100000"/>
        </a:lnSpc>
        <a:spcBef>
          <a:spcPct val="0"/>
        </a:spcBef>
        <a:buNone/>
        <a:defRPr sz="2400" b="1" i="0" kern="1200" spc="0" baseline="0">
          <a:solidFill>
            <a:schemeClr val="accent1"/>
          </a:solidFill>
          <a:latin typeface="+mj-lt"/>
          <a:ea typeface="+mj-ea"/>
          <a:cs typeface="+mj-cs"/>
        </a:defRPr>
      </a:lvl1pPr>
    </p:titleStyle>
    <p:body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5"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5" algn="l" defTabSz="685750"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3932" userDrawn="1">
          <p15:clr>
            <a:srgbClr val="F26B43"/>
          </p15:clr>
        </p15:guide>
        <p15:guide id="6" pos="5472" userDrawn="1">
          <p15:clr>
            <a:srgbClr val="F26B43"/>
          </p15:clr>
        </p15:guide>
        <p15:guide id="7" orient="horz" pos="4070" userDrawn="1">
          <p15:clr>
            <a:srgbClr val="F26B43"/>
          </p15:clr>
        </p15:guide>
        <p15:guide id="8" pos="951" userDrawn="1">
          <p15:clr>
            <a:srgbClr val="F26B43"/>
          </p15:clr>
        </p15:guide>
        <p15:guide id="9" pos="1043" userDrawn="1">
          <p15:clr>
            <a:srgbClr val="F26B43"/>
          </p15:clr>
        </p15:guide>
        <p15:guide id="10" pos="1704" userDrawn="1">
          <p15:clr>
            <a:srgbClr val="F26B43"/>
          </p15:clr>
        </p15:guide>
        <p15:guide id="11" pos="1796" userDrawn="1">
          <p15:clr>
            <a:srgbClr val="F26B43"/>
          </p15:clr>
        </p15:guide>
        <p15:guide id="12" pos="2459" userDrawn="1">
          <p15:clr>
            <a:srgbClr val="F26B43"/>
          </p15:clr>
        </p15:guide>
        <p15:guide id="13" pos="2548" userDrawn="1">
          <p15:clr>
            <a:srgbClr val="F26B43"/>
          </p15:clr>
        </p15:guide>
        <p15:guide id="14" pos="3212" userDrawn="1">
          <p15:clr>
            <a:srgbClr val="F26B43"/>
          </p15:clr>
        </p15:guide>
        <p15:guide id="15" pos="3303" userDrawn="1">
          <p15:clr>
            <a:srgbClr val="F26B43"/>
          </p15:clr>
        </p15:guide>
        <p15:guide id="16" pos="3964" userDrawn="1">
          <p15:clr>
            <a:srgbClr val="F26B43"/>
          </p15:clr>
        </p15:guide>
        <p15:guide id="17" pos="4056" userDrawn="1">
          <p15:clr>
            <a:srgbClr val="F26B43"/>
          </p15:clr>
        </p15:guide>
        <p15:guide id="18" pos="4719" userDrawn="1">
          <p15:clr>
            <a:srgbClr val="F26B43"/>
          </p15:clr>
        </p15:guide>
        <p15:guide id="19" pos="4811" userDrawn="1">
          <p15:clr>
            <a:srgbClr val="F26B43"/>
          </p15:clr>
        </p15:guide>
        <p15:guide id="20" orient="horz" pos="288" userDrawn="1">
          <p15:clr>
            <a:srgbClr val="F26B43"/>
          </p15:clr>
        </p15:guide>
        <p15:guide id="21" orient="horz" pos="988" userDrawn="1">
          <p15:clr>
            <a:srgbClr val="F26B43"/>
          </p15:clr>
        </p15:guide>
        <p15:guide id="22" orient="horz" pos="4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52.emf"/><Relationship Id="rId4" Type="http://schemas.openxmlformats.org/officeDocument/2006/relationships/image" Target="../media/image51.emf"/></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sv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olorful hands with their hands raised&#10;&#10;Description automatically generated">
            <a:extLst>
              <a:ext uri="{FF2B5EF4-FFF2-40B4-BE49-F238E27FC236}">
                <a16:creationId xmlns:a16="http://schemas.microsoft.com/office/drawing/2014/main" id="{899C4625-1E88-B2A9-284C-9342FEE7C99F}"/>
              </a:ext>
            </a:extLst>
          </p:cNvPr>
          <p:cNvPicPr>
            <a:picLocks noChangeAspect="1"/>
          </p:cNvPicPr>
          <p:nvPr/>
        </p:nvPicPr>
        <p:blipFill>
          <a:blip r:embed="rId3"/>
          <a:srcRect l="13453" t="7448" r="8726"/>
          <a:stretch>
            <a:fillRect/>
          </a:stretch>
        </p:blipFill>
        <p:spPr>
          <a:xfrm>
            <a:off x="4819134" y="0"/>
            <a:ext cx="4324865" cy="6858000"/>
          </a:xfrm>
          <a:prstGeom prst="rect">
            <a:avLst/>
          </a:prstGeom>
        </p:spPr>
      </p:pic>
      <p:sp>
        <p:nvSpPr>
          <p:cNvPr id="4" name="Title 3">
            <a:extLst>
              <a:ext uri="{FF2B5EF4-FFF2-40B4-BE49-F238E27FC236}">
                <a16:creationId xmlns:a16="http://schemas.microsoft.com/office/drawing/2014/main" id="{0965826E-F4CC-014E-B645-D14AA3C7B7ED}"/>
              </a:ext>
            </a:extLst>
          </p:cNvPr>
          <p:cNvSpPr>
            <a:spLocks noGrp="1"/>
          </p:cNvSpPr>
          <p:nvPr>
            <p:ph type="ctrTitle" idx="4294967295"/>
          </p:nvPr>
        </p:nvSpPr>
        <p:spPr>
          <a:xfrm>
            <a:off x="457200" y="437335"/>
            <a:ext cx="4176583" cy="1200329"/>
          </a:xfrm>
        </p:spPr>
        <p:txBody>
          <a:bodyPr wrap="square" anchor="t">
            <a:spAutoFit/>
          </a:bodyPr>
          <a:lstStyle/>
          <a:p>
            <a:r>
              <a:rPr lang="en-US" sz="3600">
                <a:latin typeface="Georgia" panose="02040502050405020303" pitchFamily="18" charset="0"/>
              </a:rPr>
              <a:t>Time to get what you’ve earned</a:t>
            </a:r>
          </a:p>
        </p:txBody>
      </p:sp>
      <p:sp>
        <p:nvSpPr>
          <p:cNvPr id="5" name="Subtitle 4">
            <a:extLst>
              <a:ext uri="{FF2B5EF4-FFF2-40B4-BE49-F238E27FC236}">
                <a16:creationId xmlns:a16="http://schemas.microsoft.com/office/drawing/2014/main" id="{58530760-6607-F242-85E6-506AC33CB717}"/>
              </a:ext>
            </a:extLst>
          </p:cNvPr>
          <p:cNvSpPr>
            <a:spLocks noGrp="1"/>
          </p:cNvSpPr>
          <p:nvPr>
            <p:ph type="subTitle" idx="4294967295"/>
          </p:nvPr>
        </p:nvSpPr>
        <p:spPr>
          <a:xfrm>
            <a:off x="457201" y="3957578"/>
            <a:ext cx="3552092" cy="258532"/>
          </a:xfrm>
        </p:spPr>
        <p:txBody>
          <a:bodyPr>
            <a:spAutoFit/>
          </a:bodyPr>
          <a:lstStyle/>
          <a:p>
            <a:pPr marL="0" indent="0">
              <a:spcBef>
                <a:spcPct val="0"/>
              </a:spcBef>
              <a:buNone/>
            </a:pPr>
            <a:r>
              <a:rPr lang="en-US" sz="1200" dirty="0"/>
              <a:t>Valero</a:t>
            </a:r>
          </a:p>
        </p:txBody>
      </p:sp>
      <p:sp>
        <p:nvSpPr>
          <p:cNvPr id="10" name="Title 3">
            <a:extLst>
              <a:ext uri="{FF2B5EF4-FFF2-40B4-BE49-F238E27FC236}">
                <a16:creationId xmlns:a16="http://schemas.microsoft.com/office/drawing/2014/main" id="{FB57F2FA-DB4E-A8EE-B4A5-E0A2645BB37E}"/>
              </a:ext>
            </a:extLst>
          </p:cNvPr>
          <p:cNvSpPr txBox="1"/>
          <p:nvPr/>
        </p:nvSpPr>
        <p:spPr>
          <a:xfrm>
            <a:off x="457202" y="2619969"/>
            <a:ext cx="4114798" cy="1200329"/>
          </a:xfrm>
          <a:prstGeom prst="rect">
            <a:avLst/>
          </a:prstGeom>
        </p:spPr>
        <p:txBody>
          <a:bodyPr vert="horz" wrap="square" lIns="91440" tIns="45720" rIns="91440" bIns="45720" rtlCol="0" anchor="t" anchorCtr="0">
            <a:spAutoFit/>
          </a:bodyPr>
          <a:lstStyle>
            <a:defPPr>
              <a:defRPr lang="en-US"/>
            </a:defPPr>
            <a:lvl1pPr marL="0" algn="l" defTabSz="685750" rtl="0" eaLnBrk="1" latinLnBrk="0" hangingPunct="1">
              <a:lnSpc>
                <a:spcPct val="100000"/>
              </a:lnSpc>
              <a:spcBef>
                <a:spcPct val="0"/>
              </a:spcBef>
              <a:buNone/>
              <a:defRPr sz="3800" b="1" i="0" kern="1200" spc="0" baseline="0">
                <a:solidFill>
                  <a:srgbClr val="002677"/>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750" rtl="0" eaLnBrk="1" fontAlgn="auto" latinLnBrk="0" hangingPunct="1">
              <a:lnSpc>
                <a:spcPct val="100000"/>
              </a:lnSpc>
              <a:spcBef>
                <a:spcPct val="0"/>
              </a:spcBef>
              <a:spcAft>
                <a:spcPct val="0"/>
              </a:spcAft>
              <a:buClrTx/>
              <a:buSzTx/>
              <a:buFontTx/>
              <a:buNone/>
              <a:defRPr/>
            </a:pPr>
            <a:r>
              <a:rPr kumimoji="0" lang="en-US" sz="3600" b="1" i="0" u="none" strike="noStrike" kern="1200" cap="none" spc="0" normalizeH="0" baseline="0" noProof="0">
                <a:ln>
                  <a:noFill/>
                </a:ln>
                <a:solidFill>
                  <a:srgbClr val="002677"/>
                </a:solidFill>
                <a:effectLst/>
                <a:uLnTx/>
                <a:uFillTx/>
                <a:latin typeface="Georgia" panose="02040502050405020303" pitchFamily="18" charset="0"/>
                <a:ea typeface="+mj-ea"/>
                <a:cs typeface="+mj-cs"/>
              </a:rPr>
              <a:t>more bene</a:t>
            </a:r>
            <a:r>
              <a:rPr kumimoji="0" lang="en-US" sz="3600" b="1" i="0" u="none" strike="noStrike" kern="1200" cap="none" spc="300" normalizeH="0" baseline="0" noProof="0">
                <a:ln>
                  <a:noFill/>
                </a:ln>
                <a:solidFill>
                  <a:srgbClr val="002677"/>
                </a:solidFill>
                <a:effectLst/>
                <a:uLnTx/>
                <a:uFillTx/>
                <a:latin typeface="Georgia" panose="02040502050405020303" pitchFamily="18" charset="0"/>
                <a:ea typeface="+mj-ea"/>
                <a:cs typeface="+mj-cs"/>
              </a:rPr>
              <a:t>f</a:t>
            </a:r>
            <a:r>
              <a:rPr kumimoji="0" lang="en-US" sz="3600" b="1" i="0" u="none" strike="noStrike" kern="1200" cap="none" spc="0" normalizeH="0" baseline="0" noProof="0">
                <a:ln>
                  <a:noFill/>
                </a:ln>
                <a:solidFill>
                  <a:srgbClr val="002677"/>
                </a:solidFill>
                <a:effectLst/>
                <a:uLnTx/>
                <a:uFillTx/>
                <a:latin typeface="Georgia" panose="02040502050405020303" pitchFamily="18" charset="0"/>
                <a:ea typeface="+mj-ea"/>
                <a:cs typeface="+mj-cs"/>
              </a:rPr>
              <a:t>its focused on you</a:t>
            </a:r>
          </a:p>
        </p:txBody>
      </p:sp>
      <p:pic>
        <p:nvPicPr>
          <p:cNvPr id="8" name="Graphic 7">
            <a:extLst>
              <a:ext uri="{FF2B5EF4-FFF2-40B4-BE49-F238E27FC236}">
                <a16:creationId xmlns:a16="http://schemas.microsoft.com/office/drawing/2014/main" id="{DDDFFC11-1006-0BB2-4E3F-91603F8B95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5776" y="1826264"/>
            <a:ext cx="756138" cy="675485"/>
          </a:xfrm>
          <a:prstGeom prst="rect">
            <a:avLst/>
          </a:prstGeom>
        </p:spPr>
      </p:pic>
      <p:sp>
        <p:nvSpPr>
          <p:cNvPr id="7" name="Rectangle 6">
            <a:extLst>
              <a:ext uri="{FF2B5EF4-FFF2-40B4-BE49-F238E27FC236}">
                <a16:creationId xmlns:a16="http://schemas.microsoft.com/office/drawing/2014/main" id="{EF892E9B-45BC-6A00-60E1-0DEACA69F28B}"/>
              </a:ext>
            </a:extLst>
          </p:cNvPr>
          <p:cNvSpPr/>
          <p:nvPr/>
        </p:nvSpPr>
        <p:spPr>
          <a:xfrm>
            <a:off x="457200" y="6225456"/>
            <a:ext cx="4838700" cy="390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Arial"/>
                <a:ea typeface="+mn-ea"/>
                <a:cs typeface="+mn-cs"/>
              </a:defRPr>
            </a:lvl1pPr>
            <a:lvl2pPr marL="457200" algn="l" defTabSz="457200" rtl="0" eaLnBrk="1" latinLnBrk="0" hangingPunct="1">
              <a:defRPr sz="1800" kern="1200">
                <a:solidFill>
                  <a:srgbClr val="FFFFFF"/>
                </a:solidFill>
                <a:latin typeface="Arial"/>
                <a:ea typeface="+mn-ea"/>
                <a:cs typeface="+mn-cs"/>
              </a:defRPr>
            </a:lvl2pPr>
            <a:lvl3pPr marL="914400" algn="l" defTabSz="457200" rtl="0" eaLnBrk="1" latinLnBrk="0" hangingPunct="1">
              <a:defRPr sz="1800" kern="1200">
                <a:solidFill>
                  <a:srgbClr val="FFFFFF"/>
                </a:solidFill>
                <a:latin typeface="Arial"/>
                <a:ea typeface="+mn-ea"/>
                <a:cs typeface="+mn-cs"/>
              </a:defRPr>
            </a:lvl3pPr>
            <a:lvl4pPr marL="1371600" algn="l" defTabSz="457200" rtl="0" eaLnBrk="1" latinLnBrk="0" hangingPunct="1">
              <a:defRPr sz="1800" kern="1200">
                <a:solidFill>
                  <a:srgbClr val="FFFFFF"/>
                </a:solidFill>
                <a:latin typeface="Arial"/>
                <a:ea typeface="+mn-ea"/>
                <a:cs typeface="+mn-cs"/>
              </a:defRPr>
            </a:lvl4pPr>
            <a:lvl5pPr marL="1828800" algn="l" defTabSz="457200" rtl="0" eaLnBrk="1" latinLnBrk="0" hangingPunct="1">
              <a:defRPr sz="1800" kern="1200">
                <a:solidFill>
                  <a:srgbClr val="FFFFFF"/>
                </a:solidFill>
                <a:latin typeface="Arial"/>
                <a:ea typeface="+mn-ea"/>
                <a:cs typeface="+mn-cs"/>
              </a:defRPr>
            </a:lvl5pPr>
            <a:lvl6pPr marL="2286000" algn="l" defTabSz="457200" rtl="0" eaLnBrk="1" latinLnBrk="0" hangingPunct="1">
              <a:defRPr sz="1800" kern="1200">
                <a:solidFill>
                  <a:srgbClr val="FFFFFF"/>
                </a:solidFill>
                <a:latin typeface="Arial"/>
                <a:ea typeface="+mn-ea"/>
                <a:cs typeface="+mn-cs"/>
              </a:defRPr>
            </a:lvl6pPr>
            <a:lvl7pPr marL="2743200" algn="l" defTabSz="457200" rtl="0" eaLnBrk="1" latinLnBrk="0" hangingPunct="1">
              <a:defRPr sz="1800" kern="1200">
                <a:solidFill>
                  <a:srgbClr val="FFFFFF"/>
                </a:solidFill>
                <a:latin typeface="Arial"/>
                <a:ea typeface="+mn-ea"/>
                <a:cs typeface="+mn-cs"/>
              </a:defRPr>
            </a:lvl7pPr>
            <a:lvl8pPr marL="3200400" algn="l" defTabSz="457200" rtl="0" eaLnBrk="1" latinLnBrk="0" hangingPunct="1">
              <a:defRPr sz="1800" kern="1200">
                <a:solidFill>
                  <a:srgbClr val="FFFFFF"/>
                </a:solidFill>
                <a:latin typeface="Arial"/>
                <a:ea typeface="+mn-ea"/>
                <a:cs typeface="+mn-cs"/>
              </a:defRPr>
            </a:lvl8pPr>
            <a:lvl9pPr marL="3657600" algn="l" defTabSz="457200" rtl="0" eaLnBrk="1" latinLnBrk="0" hangingPunct="1">
              <a:defRPr sz="1800" kern="1200">
                <a:solidFill>
                  <a:srgbClr val="FFFFFF"/>
                </a:solidFill>
                <a:latin typeface="Arial"/>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BFEA162-A6FA-4DCB-00AB-45964D50E67D}"/>
              </a:ext>
            </a:extLst>
          </p:cNvPr>
          <p:cNvSpPr txBox="1"/>
          <p:nvPr/>
        </p:nvSpPr>
        <p:spPr>
          <a:xfrm>
            <a:off x="381170" y="6140212"/>
            <a:ext cx="5202884" cy="438582"/>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750" rtl="0" eaLnBrk="1" fontAlgn="auto" latinLnBrk="0" hangingPunct="1">
              <a:lnSpc>
                <a:spcPct val="100000"/>
              </a:lnSpc>
              <a:spcBef>
                <a:spcPct val="0"/>
              </a:spcBef>
              <a:spcAft>
                <a:spcPct val="0"/>
              </a:spcAft>
              <a:buClrTx/>
              <a:buSzTx/>
              <a:buFontTx/>
              <a:buNone/>
              <a:defRPr/>
            </a:pPr>
            <a:r>
              <a:rPr kumimoji="0" lang="en-US" sz="750" b="0" i="0" u="none" strike="noStrike" kern="1200" cap="none" spc="0" normalizeH="0" baseline="0" noProof="0">
                <a:ln>
                  <a:noFill/>
                </a:ln>
                <a:solidFill>
                  <a:srgbClr val="595959"/>
                </a:solidFill>
                <a:effectLst/>
                <a:uLnTx/>
                <a:uFillTx/>
                <a:latin typeface="Arial" panose="020B0604020202020204" pitchFamily="34" charset="0"/>
                <a:ea typeface="+mn-ea"/>
                <a:cs typeface="Arial" panose="020B0604020202020204" pitchFamily="34" charset="0"/>
              </a:rPr>
              <a:t>© 2024 United HealthCare Services, Inc. All Rights Reserved. Proprietary information of UnitedHealth Group. </a:t>
            </a:r>
          </a:p>
          <a:p>
            <a:pPr marL="0" marR="0" lvl="0" indent="0" algn="l" defTabSz="685750" rtl="0" eaLnBrk="1" fontAlgn="auto" latinLnBrk="0" hangingPunct="1">
              <a:lnSpc>
                <a:spcPct val="100000"/>
              </a:lnSpc>
              <a:spcBef>
                <a:spcPct val="0"/>
              </a:spcBef>
              <a:spcAft>
                <a:spcPct val="0"/>
              </a:spcAft>
              <a:buClrTx/>
              <a:buSzTx/>
              <a:buFontTx/>
              <a:buNone/>
              <a:defRPr/>
            </a:pPr>
            <a:r>
              <a:rPr kumimoji="0" lang="en-US" sz="750" b="0" i="0" u="none" strike="noStrike" kern="1200" cap="none" spc="0" normalizeH="0" baseline="0" noProof="0">
                <a:ln>
                  <a:noFill/>
                </a:ln>
                <a:solidFill>
                  <a:srgbClr val="595959"/>
                </a:solidFill>
                <a:effectLst/>
                <a:uLnTx/>
                <a:uFillTx/>
                <a:latin typeface="Arial" panose="020B0604020202020204" pitchFamily="34" charset="0"/>
                <a:ea typeface="+mn-ea"/>
                <a:cs typeface="Arial" panose="020B0604020202020204" pitchFamily="34" charset="0"/>
              </a:rPr>
              <a:t>Do not distribute or reproduce without express permission of UnitedHealth Group.</a:t>
            </a:r>
          </a:p>
          <a:p>
            <a:pPr marL="0" marR="0" lvl="0" indent="0" algn="l" defTabSz="685750" rtl="0" eaLnBrk="1" fontAlgn="auto" latinLnBrk="0" hangingPunct="1">
              <a:lnSpc>
                <a:spcPct val="100000"/>
              </a:lnSpc>
              <a:spcBef>
                <a:spcPct val="0"/>
              </a:spcBef>
              <a:spcAft>
                <a:spcPct val="0"/>
              </a:spcAft>
              <a:buClrTx/>
              <a:buSzTx/>
              <a:buFontTx/>
              <a:buNone/>
              <a:defRPr/>
            </a:pPr>
            <a:r>
              <a:rPr kumimoji="0" lang="en-US" sz="750" b="0" i="0" u="none" strike="noStrike" kern="1200" cap="none" spc="0" normalizeH="0" baseline="0" noProof="0">
                <a:ln>
                  <a:noFill/>
                </a:ln>
                <a:solidFill>
                  <a:srgbClr val="595959"/>
                </a:solidFill>
                <a:effectLst/>
                <a:uLnTx/>
                <a:uFillTx/>
                <a:latin typeface="Arial"/>
                <a:ea typeface="+mn-ea"/>
                <a:cs typeface="+mn-cs"/>
              </a:rPr>
              <a:t>Y0066_SPRJ83383_061724_M</a:t>
            </a:r>
          </a:p>
        </p:txBody>
      </p:sp>
      <p:sp>
        <p:nvSpPr>
          <p:cNvPr id="2" name="TextBox 1">
            <a:extLst>
              <a:ext uri="{FF2B5EF4-FFF2-40B4-BE49-F238E27FC236}">
                <a16:creationId xmlns:a16="http://schemas.microsoft.com/office/drawing/2014/main" id="{89229A75-C16B-C0F5-8F25-78C147DB0573}"/>
              </a:ext>
            </a:extLst>
          </p:cNvPr>
          <p:cNvSpPr txBox="1"/>
          <p:nvPr/>
        </p:nvSpPr>
        <p:spPr>
          <a:xfrm>
            <a:off x="3445446" y="6359503"/>
            <a:ext cx="1659835" cy="20774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ct val="0"/>
              </a:spcBef>
              <a:spcAft>
                <a:spcPct val="0"/>
              </a:spcAft>
              <a:buClrTx/>
              <a:buSzTx/>
              <a:buFontTx/>
              <a:buNone/>
              <a:defRPr/>
            </a:pPr>
            <a:r>
              <a:rPr kumimoji="0" lang="en-US" sz="750" b="0" i="0" u="none" strike="noStrike" kern="1200" cap="none" spc="0" normalizeH="0" baseline="0" noProof="0">
                <a:ln>
                  <a:noFill/>
                </a:ln>
                <a:solidFill>
                  <a:srgbClr val="595959"/>
                </a:solidFill>
                <a:effectLst/>
                <a:uLnTx/>
                <a:uFillTx/>
                <a:latin typeface="Arial"/>
                <a:ea typeface="+mn-ea"/>
                <a:cs typeface="+mn-cs"/>
              </a:rPr>
              <a:t>SPRJ83383</a:t>
            </a:r>
            <a:endParaRPr kumimoji="0" lang="en-US" sz="750" b="0" i="0" u="none" strike="noStrike" kern="1200" cap="none" spc="0" normalizeH="0" baseline="0" noProof="0">
              <a:ln>
                <a:noFill/>
              </a:ln>
              <a:solidFill>
                <a:srgbClr val="002677"/>
              </a:solidFill>
              <a:effectLst/>
              <a:uLnTx/>
              <a:uFillTx/>
              <a:latin typeface="Arial"/>
              <a:ea typeface="+mn-ea"/>
              <a:cs typeface="+mn-cs"/>
            </a:endParaRPr>
          </a:p>
        </p:txBody>
      </p:sp>
      <p:pic>
        <p:nvPicPr>
          <p:cNvPr id="3" name="Picture 2">
            <a:extLst>
              <a:ext uri="{FF2B5EF4-FFF2-40B4-BE49-F238E27FC236}">
                <a16:creationId xmlns:a16="http://schemas.microsoft.com/office/drawing/2014/main" id="{339747A4-75EC-69FA-B500-943EC0BE1B39}"/>
              </a:ext>
            </a:extLst>
          </p:cNvPr>
          <p:cNvPicPr>
            <a:picLocks noChangeAspect="1"/>
          </p:cNvPicPr>
          <p:nvPr/>
        </p:nvPicPr>
        <p:blipFill>
          <a:blip r:embed="rId6"/>
          <a:stretch>
            <a:fillRect/>
          </a:stretch>
        </p:blipFill>
        <p:spPr>
          <a:xfrm>
            <a:off x="457200" y="5457954"/>
            <a:ext cx="1623754" cy="423660"/>
          </a:xfrm>
          <a:prstGeom prst="rect">
            <a:avLst/>
          </a:prstGeom>
        </p:spPr>
      </p:pic>
      <p:cxnSp>
        <p:nvCxnSpPr>
          <p:cNvPr id="11" name="Straight Connector 10">
            <a:extLst>
              <a:ext uri="{FF2B5EF4-FFF2-40B4-BE49-F238E27FC236}">
                <a16:creationId xmlns:a16="http://schemas.microsoft.com/office/drawing/2014/main" id="{F9B12CF8-5372-3452-8E97-E2CCC10A65D2}"/>
              </a:ext>
            </a:extLst>
          </p:cNvPr>
          <p:cNvCxnSpPr/>
          <p:nvPr/>
        </p:nvCxnSpPr>
        <p:spPr>
          <a:xfrm flipH="1">
            <a:off x="2254503" y="5457027"/>
            <a:ext cx="0" cy="425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p:txBody>
          <a:bodyPr/>
          <a:lstStyle/>
          <a:p>
            <a:fld id="{2A39122D-FBCB-46AB-AA9E-F6C84831C994}" type="slidenum">
              <a:rPr lang="en-US" smtClean="0"/>
              <a:t>1</a:t>
            </a:fld>
            <a:endParaRPr lang="en-US"/>
          </a:p>
        </p:txBody>
      </p:sp>
      <p:pic>
        <p:nvPicPr>
          <p:cNvPr id="15" name="Picture 14">
            <a:extLst>
              <a:ext uri="{FF2B5EF4-FFF2-40B4-BE49-F238E27FC236}">
                <a16:creationId xmlns:a16="http://schemas.microsoft.com/office/drawing/2014/main" id="{E598DBF4-DBC2-F50C-0E37-A6FED8B9D21F}"/>
              </a:ext>
            </a:extLst>
          </p:cNvPr>
          <p:cNvPicPr>
            <a:picLocks noChangeAspect="1"/>
          </p:cNvPicPr>
          <p:nvPr/>
        </p:nvPicPr>
        <p:blipFill>
          <a:blip r:embed="rId7"/>
          <a:stretch>
            <a:fillRect/>
          </a:stretch>
        </p:blipFill>
        <p:spPr>
          <a:xfrm>
            <a:off x="2496641" y="5461903"/>
            <a:ext cx="567704" cy="423660"/>
          </a:xfrm>
          <a:prstGeom prst="rect">
            <a:avLst/>
          </a:prstGeom>
        </p:spPr>
      </p:pic>
    </p:spTree>
    <p:extLst>
      <p:ext uri="{BB962C8B-B14F-4D97-AF65-F5344CB8AC3E}">
        <p14:creationId xmlns:p14="http://schemas.microsoft.com/office/powerpoint/2010/main" val="20672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ethoscope in the shape of a heart&#10;&#10;Description automatically generated">
            <a:extLst>
              <a:ext uri="{FF2B5EF4-FFF2-40B4-BE49-F238E27FC236}">
                <a16:creationId xmlns:a16="http://schemas.microsoft.com/office/drawing/2014/main" id="{A4D6086D-144E-465F-15FC-719B54DAEC5C}"/>
              </a:ext>
            </a:extLst>
          </p:cNvPr>
          <p:cNvPicPr>
            <a:picLocks noChangeAspect="1"/>
          </p:cNvPicPr>
          <p:nvPr/>
        </p:nvPicPr>
        <p:blipFill>
          <a:blip r:embed="rId3"/>
          <a:srcRect l="16153" t="15906" r="14465" b="13730"/>
          <a:stretch>
            <a:fillRect/>
          </a:stretch>
        </p:blipFill>
        <p:spPr>
          <a:xfrm>
            <a:off x="5804116" y="3207516"/>
            <a:ext cx="3308888" cy="2516818"/>
          </a:xfrm>
          <a:prstGeom prst="rect">
            <a:avLst/>
          </a:prstGeom>
        </p:spPr>
      </p:pic>
      <p:sp>
        <p:nvSpPr>
          <p:cNvPr id="4" name="Slide Number Placeholder 3">
            <a:extLst>
              <a:ext uri="{FF2B5EF4-FFF2-40B4-BE49-F238E27FC236}">
                <a16:creationId xmlns:a16="http://schemas.microsoft.com/office/drawing/2014/main" id="{0AE6443A-E0B5-4EEF-EE09-D2C69ACEF3B3}"/>
              </a:ext>
            </a:extLst>
          </p:cNvPr>
          <p:cNvSpPr>
            <a:spLocks noGrp="1"/>
          </p:cNvSpPr>
          <p:nvPr>
            <p:ph type="sldNum" sz="quarter" idx="12"/>
          </p:nvPr>
        </p:nvSpPr>
        <p:spPr/>
        <p:txBody>
          <a:bodyPr/>
          <a:lstStyle/>
          <a:p>
            <a:fld id="{66DE20E4-D496-034F-914D-F7F15B93E95B}" type="slidenum">
              <a:rPr lang="en-US" smtClean="0"/>
              <a:t>10</a:t>
            </a:fld>
            <a:endParaRPr lang="en-US"/>
          </a:p>
        </p:txBody>
      </p:sp>
      <p:sp>
        <p:nvSpPr>
          <p:cNvPr id="3" name="Content Placeholder 2">
            <a:extLst>
              <a:ext uri="{FF2B5EF4-FFF2-40B4-BE49-F238E27FC236}">
                <a16:creationId xmlns:a16="http://schemas.microsoft.com/office/drawing/2014/main" id="{761E604C-4CE6-57B7-EC68-183C0A4FF2D9}"/>
              </a:ext>
            </a:extLst>
          </p:cNvPr>
          <p:cNvSpPr>
            <a:spLocks noGrp="1"/>
          </p:cNvSpPr>
          <p:nvPr>
            <p:ph type="body" sz="quarter" idx="13"/>
          </p:nvPr>
        </p:nvSpPr>
        <p:spPr>
          <a:xfrm>
            <a:off x="374906" y="1819786"/>
            <a:ext cx="8410538" cy="2775461"/>
          </a:xfrm>
        </p:spPr>
        <p:txBody>
          <a:bodyPr/>
          <a:lstStyle/>
          <a:p>
            <a:pPr marL="0" indent="0">
              <a:lnSpc>
                <a:spcPct val="100000"/>
              </a:lnSpc>
              <a:buNone/>
            </a:pPr>
            <a:r>
              <a:rPr lang="en-US" dirty="0"/>
              <a:t>Even though you are not required to see a network provider, they may already be part of our network. </a:t>
            </a:r>
          </a:p>
          <a:p>
            <a:pPr marL="0" indent="0">
              <a:lnSpc>
                <a:spcPct val="100000"/>
              </a:lnSpc>
              <a:buNone/>
            </a:pPr>
            <a:r>
              <a:rPr lang="en-US" dirty="0"/>
              <a:t>To find out, search our online Provider Directory at </a:t>
            </a:r>
            <a:r>
              <a:rPr lang="en-US" b="1" dirty="0"/>
              <a:t>retiree.uhc.com/Valero </a:t>
            </a:r>
            <a:r>
              <a:rPr lang="en-US" dirty="0"/>
              <a:t>or call UnitedHealthcare Customer Service at </a:t>
            </a:r>
            <a:r>
              <a:rPr lang="en-US" b="1" dirty="0"/>
              <a:t>1-844-481-8836, </a:t>
            </a:r>
            <a:r>
              <a:rPr lang="en-US" dirty="0"/>
              <a:t>TTY </a:t>
            </a:r>
            <a:r>
              <a:rPr lang="en-US" b="1" dirty="0"/>
              <a:t>711, </a:t>
            </a:r>
            <a:r>
              <a:rPr lang="en-US" dirty="0"/>
              <a:t>8 a.m.–8 p.m. local time, Monday–Friday.</a:t>
            </a:r>
          </a:p>
          <a:p>
            <a:pPr marL="0" indent="0">
              <a:lnSpc>
                <a:spcPct val="100000"/>
              </a:lnSpc>
              <a:buNone/>
            </a:pPr>
            <a:r>
              <a:rPr lang="en-US" dirty="0"/>
              <a:t>With this plan, you pay the same share of cost in and out-of-network as long as the provider is eligible to participate in the Medicare Program.</a:t>
            </a:r>
          </a:p>
          <a:p>
            <a:pPr marL="0" indent="0">
              <a:lnSpc>
                <a:spcPct val="100000"/>
              </a:lnSpc>
              <a:buNone/>
            </a:pPr>
            <a:r>
              <a:rPr lang="en-US" b="1" dirty="0"/>
              <a:t>If your provider is in-network, they must accept this </a:t>
            </a:r>
            <a:br>
              <a:rPr lang="en-US" b="1" dirty="0"/>
            </a:br>
            <a:r>
              <a:rPr lang="en-US" b="1" dirty="0"/>
              <a:t>plan if you are an existing patient. If your provider is </a:t>
            </a:r>
            <a:br>
              <a:rPr lang="en-US" b="1" dirty="0"/>
            </a:br>
            <a:r>
              <a:rPr lang="en-US" b="1" dirty="0"/>
              <a:t>out-of-network, they may choose not to treat you unless </a:t>
            </a:r>
            <a:br>
              <a:rPr lang="en-US" b="1" dirty="0"/>
            </a:br>
            <a:r>
              <a:rPr lang="en-US" b="1" dirty="0"/>
              <a:t>it is an emergency.</a:t>
            </a:r>
          </a:p>
          <a:p>
            <a:pPr marL="0" indent="0">
              <a:lnSpc>
                <a:spcPct val="100000"/>
              </a:lnSpc>
              <a:buNone/>
            </a:pPr>
            <a:endParaRPr lang="en-US" b="1" dirty="0"/>
          </a:p>
        </p:txBody>
      </p:sp>
      <p:sp>
        <p:nvSpPr>
          <p:cNvPr id="8" name="Title 1">
            <a:extLst>
              <a:ext uri="{FF2B5EF4-FFF2-40B4-BE49-F238E27FC236}">
                <a16:creationId xmlns:a16="http://schemas.microsoft.com/office/drawing/2014/main" id="{D27FFEE9-39E8-CCC0-9A0C-89E3B691D078}"/>
              </a:ext>
            </a:extLst>
          </p:cNvPr>
          <p:cNvSpPr txBox="1"/>
          <p:nvPr/>
        </p:nvSpPr>
        <p:spPr>
          <a:xfrm>
            <a:off x="374906" y="660289"/>
            <a:ext cx="6186554"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a:t>Freedom to see any provider who accepts Medicare</a:t>
            </a:r>
          </a:p>
        </p:txBody>
      </p:sp>
    </p:spTree>
    <p:extLst>
      <p:ext uri="{BB962C8B-B14F-4D97-AF65-F5344CB8AC3E}">
        <p14:creationId xmlns:p14="http://schemas.microsoft.com/office/powerpoint/2010/main" val="20120314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6C5C33-4392-2B75-7394-754195B733B4}"/>
              </a:ext>
            </a:extLst>
          </p:cNvPr>
          <p:cNvSpPr>
            <a:spLocks noGrp="1"/>
          </p:cNvSpPr>
          <p:nvPr>
            <p:ph type="sldNum" sz="quarter" idx="12"/>
          </p:nvPr>
        </p:nvSpPr>
        <p:spPr>
          <a:xfrm>
            <a:off x="8431807" y="6265491"/>
            <a:ext cx="352985" cy="377952"/>
          </a:xfrm>
        </p:spPr>
        <p:txBody>
          <a:bodyPr/>
          <a:lstStyle/>
          <a:p>
            <a:fld id="{90F9BDA0-AF0E-4BA8-B742-3B9C92A3E6FE}" type="slidenum">
              <a:rPr lang="en-US" smtClean="0"/>
              <a:t>11</a:t>
            </a:fld>
            <a:endParaRPr lang="en-US"/>
          </a:p>
        </p:txBody>
      </p:sp>
      <p:sp>
        <p:nvSpPr>
          <p:cNvPr id="10" name="Text Placeholder 9">
            <a:extLst>
              <a:ext uri="{FF2B5EF4-FFF2-40B4-BE49-F238E27FC236}">
                <a16:creationId xmlns:a16="http://schemas.microsoft.com/office/drawing/2014/main" id="{EFE1FC20-BACF-E7A2-A1D3-8CFDF7D84CC7}"/>
              </a:ext>
            </a:extLst>
          </p:cNvPr>
          <p:cNvSpPr>
            <a:spLocks noGrp="1"/>
          </p:cNvSpPr>
          <p:nvPr>
            <p:ph type="body" sz="quarter" idx="13"/>
          </p:nvPr>
        </p:nvSpPr>
        <p:spPr>
          <a:xfrm>
            <a:off x="373013" y="5693824"/>
            <a:ext cx="8074552" cy="480822"/>
          </a:xfrm>
        </p:spPr>
        <p:txBody>
          <a:bodyPr/>
          <a:lstStyle/>
          <a:p>
            <a:r>
              <a:rPr lang="en-US" sz="800"/>
              <a:t>* Limitations, exclusions and/or network restrictions may apply. Out-of-pocket maximum excludes premiums, prescription costs, and non-Medicare covered benefits.</a:t>
            </a:r>
          </a:p>
        </p:txBody>
      </p:sp>
      <p:sp>
        <p:nvSpPr>
          <p:cNvPr id="11" name="Text Placeholder 10">
            <a:extLst>
              <a:ext uri="{FF2B5EF4-FFF2-40B4-BE49-F238E27FC236}">
                <a16:creationId xmlns:a16="http://schemas.microsoft.com/office/drawing/2014/main" id="{D5769581-3AD5-48F8-AD68-CC2915010A94}"/>
              </a:ext>
            </a:extLst>
          </p:cNvPr>
          <p:cNvSpPr>
            <a:spLocks noGrp="1"/>
          </p:cNvSpPr>
          <p:nvPr>
            <p:ph type="body" sz="quarter" idx="21"/>
          </p:nvPr>
        </p:nvSpPr>
        <p:spPr>
          <a:xfrm>
            <a:off x="371801" y="2201828"/>
            <a:ext cx="3923367" cy="365126"/>
          </a:xfrm>
        </p:spPr>
        <p:txBody>
          <a:bodyPr/>
          <a:lstStyle/>
          <a:p>
            <a:pPr marL="0" indent="0">
              <a:buNone/>
            </a:pPr>
            <a:r>
              <a:rPr lang="en-US" sz="1600" b="1" dirty="0"/>
              <a:t>Annual deductible</a:t>
            </a:r>
          </a:p>
        </p:txBody>
      </p:sp>
      <p:sp>
        <p:nvSpPr>
          <p:cNvPr id="12" name="Text Placeholder 11">
            <a:extLst>
              <a:ext uri="{FF2B5EF4-FFF2-40B4-BE49-F238E27FC236}">
                <a16:creationId xmlns:a16="http://schemas.microsoft.com/office/drawing/2014/main" id="{79885CCC-316B-20EB-ADAD-0E1B47BE23B1}"/>
              </a:ext>
            </a:extLst>
          </p:cNvPr>
          <p:cNvSpPr>
            <a:spLocks noGrp="1"/>
          </p:cNvSpPr>
          <p:nvPr>
            <p:ph type="body" sz="quarter" idx="22"/>
          </p:nvPr>
        </p:nvSpPr>
        <p:spPr>
          <a:xfrm>
            <a:off x="371801" y="1403859"/>
            <a:ext cx="3923367" cy="827958"/>
          </a:xfrm>
        </p:spPr>
        <p:txBody>
          <a:bodyPr anchor="b"/>
          <a:lstStyle/>
          <a:p>
            <a:r>
              <a:rPr kumimoji="0" lang="en-US" sz="2800" i="0" u="none" strike="noStrike" kern="1200" cap="none" spc="0" normalizeH="0" baseline="30000" noProof="0" dirty="0">
                <a:ln>
                  <a:noFill/>
                </a:ln>
                <a:solidFill>
                  <a:srgbClr val="002677"/>
                </a:solidFill>
                <a:effectLst/>
                <a:uLnTx/>
                <a:uFillTx/>
                <a:latin typeface="+mj-lt"/>
                <a:ea typeface="+mn-ea"/>
                <a:cs typeface="+mn-cs"/>
              </a:rPr>
              <a:t>$</a:t>
            </a:r>
            <a:r>
              <a:rPr kumimoji="0" lang="en-US" sz="2800" i="0" u="none" strike="noStrike" kern="1200" cap="none" spc="0" normalizeH="0" baseline="0" noProof="0" dirty="0">
                <a:ln>
                  <a:noFill/>
                </a:ln>
                <a:solidFill>
                  <a:srgbClr val="002677"/>
                </a:solidFill>
                <a:effectLst/>
                <a:uLnTx/>
                <a:uFillTx/>
                <a:latin typeface="+mj-lt"/>
                <a:ea typeface="+mn-ea"/>
                <a:cs typeface="+mn-cs"/>
              </a:rPr>
              <a:t>0</a:t>
            </a:r>
            <a:endParaRPr lang="en-US" sz="3200" dirty="0">
              <a:latin typeface="+mj-lt"/>
            </a:endParaRPr>
          </a:p>
        </p:txBody>
      </p:sp>
      <p:sp>
        <p:nvSpPr>
          <p:cNvPr id="6" name="Title 6">
            <a:extLst>
              <a:ext uri="{FF2B5EF4-FFF2-40B4-BE49-F238E27FC236}">
                <a16:creationId xmlns:a16="http://schemas.microsoft.com/office/drawing/2014/main" id="{9AA31032-6DB5-BDC2-D60E-F581704F2E49}"/>
              </a:ext>
            </a:extLst>
          </p:cNvPr>
          <p:cNvSpPr txBox="1"/>
          <p:nvPr/>
        </p:nvSpPr>
        <p:spPr>
          <a:xfrm>
            <a:off x="371801" y="660288"/>
            <a:ext cx="8323312" cy="743571"/>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lang="en-US"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Your annual costs</a:t>
            </a:r>
          </a:p>
        </p:txBody>
      </p:sp>
      <p:sp>
        <p:nvSpPr>
          <p:cNvPr id="4" name="Text Placeholder 10">
            <a:extLst>
              <a:ext uri="{FF2B5EF4-FFF2-40B4-BE49-F238E27FC236}">
                <a16:creationId xmlns:a16="http://schemas.microsoft.com/office/drawing/2014/main" id="{C59BD2F1-817D-A3AD-F45E-C249AD8052F4}"/>
              </a:ext>
            </a:extLst>
          </p:cNvPr>
          <p:cNvSpPr txBox="1"/>
          <p:nvPr/>
        </p:nvSpPr>
        <p:spPr>
          <a:xfrm>
            <a:off x="371801" y="3529177"/>
            <a:ext cx="3923367" cy="365126"/>
          </a:xfrm>
          <a:prstGeom prst="rect">
            <a:avLst/>
          </a:prstGeom>
        </p:spPr>
        <p:txBody>
          <a:bodyPr vert="horz" lIns="91440" tIns="45720" rIns="91440" bIns="45720" rtlCol="0">
            <a:noAutofit/>
          </a:bodyPr>
          <a:lstStyle>
            <a:defPPr>
              <a:defRPr lang="en-US"/>
            </a:defPPr>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b="0" i="0" kern="1200">
                <a:solidFill>
                  <a:schemeClr val="accent1"/>
                </a:solidFill>
                <a:latin typeface="+mn-lt"/>
                <a:ea typeface="+mn-ea"/>
                <a:cs typeface="Arial" panose="020B0604020202020204" pitchFamily="34" charset="0"/>
              </a:defRPr>
            </a:lvl1pPr>
            <a:lvl2pPr marL="120641" indent="0" algn="l" defTabSz="685750" rtl="0" eaLnBrk="1" latinLnBrk="0" hangingPunct="1">
              <a:lnSpc>
                <a:spcPct val="90000"/>
              </a:lnSpc>
              <a:spcBef>
                <a:spcPct val="0"/>
              </a:spcBef>
              <a:spcAft>
                <a:spcPts val="600"/>
              </a:spcAft>
              <a:buClr>
                <a:schemeClr val="accent1"/>
              </a:buClr>
              <a:buFont typeface="System Font Regular"/>
              <a:buNone/>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Font typeface="Arial" panose="020B0604020202020204" pitchFamily="34" charset="0"/>
              <a:buNone/>
            </a:pPr>
            <a:r>
              <a:rPr lang="en-US" sz="1600" b="1" dirty="0"/>
              <a:t>Annual out-of-pocket maximum*</a:t>
            </a:r>
          </a:p>
        </p:txBody>
      </p:sp>
      <p:sp>
        <p:nvSpPr>
          <p:cNvPr id="7" name="Text Placeholder 11">
            <a:extLst>
              <a:ext uri="{FF2B5EF4-FFF2-40B4-BE49-F238E27FC236}">
                <a16:creationId xmlns:a16="http://schemas.microsoft.com/office/drawing/2014/main" id="{BB488F88-7D66-3C70-9019-E51D862262D0}"/>
              </a:ext>
            </a:extLst>
          </p:cNvPr>
          <p:cNvSpPr txBox="1"/>
          <p:nvPr/>
        </p:nvSpPr>
        <p:spPr>
          <a:xfrm>
            <a:off x="371801" y="2731208"/>
            <a:ext cx="3923367" cy="827958"/>
          </a:xfrm>
          <a:prstGeom prst="rect">
            <a:avLst/>
          </a:prstGeom>
        </p:spPr>
        <p:txBody>
          <a:bodyPr vert="horz" lIns="91440" tIns="45720" rIns="91440" bIns="45720" rtlCol="0" anchor="b">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2800" baseline="30000" dirty="0">
                <a:solidFill>
                  <a:srgbClr val="002677"/>
                </a:solidFill>
                <a:latin typeface="+mj-lt"/>
                <a:cs typeface="+mn-cs"/>
              </a:rPr>
              <a:t>$</a:t>
            </a:r>
            <a:r>
              <a:rPr lang="en-US" sz="2800" dirty="0">
                <a:solidFill>
                  <a:srgbClr val="002677"/>
                </a:solidFill>
                <a:latin typeface="+mj-lt"/>
                <a:cs typeface="+mn-cs"/>
              </a:rPr>
              <a:t>0</a:t>
            </a:r>
            <a:endParaRPr lang="en-US" sz="3200" dirty="0">
              <a:latin typeface="+mj-lt"/>
            </a:endParaRPr>
          </a:p>
        </p:txBody>
      </p:sp>
    </p:spTree>
    <p:extLst>
      <p:ext uri="{BB962C8B-B14F-4D97-AF65-F5344CB8AC3E}">
        <p14:creationId xmlns:p14="http://schemas.microsoft.com/office/powerpoint/2010/main" val="41726381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a:t>Plan benefits</a:t>
            </a:r>
          </a:p>
        </p:txBody>
      </p:sp>
      <p:sp>
        <p:nvSpPr>
          <p:cNvPr id="4" name="Slide Number Placeholder 3">
            <a:extLst>
              <a:ext uri="{FF2B5EF4-FFF2-40B4-BE49-F238E27FC236}">
                <a16:creationId xmlns:a16="http://schemas.microsoft.com/office/drawing/2014/main" id="{24DCF37E-9F09-2D5A-3666-D7A85CA0000D}"/>
              </a:ext>
            </a:extLst>
          </p:cNvPr>
          <p:cNvSpPr>
            <a:spLocks noGrp="1"/>
          </p:cNvSpPr>
          <p:nvPr>
            <p:ph type="sldNum" sz="quarter" idx="12"/>
          </p:nvPr>
        </p:nvSpPr>
        <p:spPr>
          <a:xfrm>
            <a:off x="8431807" y="6265491"/>
            <a:ext cx="352985" cy="377952"/>
          </a:xfrm>
        </p:spPr>
        <p:txBody>
          <a:bodyPr/>
          <a:lstStyle/>
          <a:p>
            <a:fld id="{66DE20E4-D496-034F-914D-F7F15B93E95B}" type="slidenum">
              <a:rPr lang="en-US" smtClean="0"/>
              <a:t>12</a:t>
            </a:fld>
            <a:endParaRPr lang="en-US"/>
          </a:p>
        </p:txBody>
      </p:sp>
      <p:sp>
        <p:nvSpPr>
          <p:cNvPr id="8" name="Text Placeholder 7">
            <a:extLst>
              <a:ext uri="{FF2B5EF4-FFF2-40B4-BE49-F238E27FC236}">
                <a16:creationId xmlns:a16="http://schemas.microsoft.com/office/drawing/2014/main" id="{E8E68750-01D0-2CFE-12B6-CD7C7EFB6D4A}"/>
              </a:ext>
            </a:extLst>
          </p:cNvPr>
          <p:cNvSpPr>
            <a:spLocks noGrp="1"/>
          </p:cNvSpPr>
          <p:nvPr>
            <p:ph type="body" sz="quarter" idx="13"/>
          </p:nvPr>
        </p:nvSpPr>
        <p:spPr>
          <a:xfrm>
            <a:off x="373013" y="5693824"/>
            <a:ext cx="8074552" cy="480822"/>
          </a:xfrm>
        </p:spPr>
        <p:txBody>
          <a:bodyPr/>
          <a:lstStyle/>
          <a:p>
            <a:r>
              <a:rPr lang="en-US" sz="800" dirty="0"/>
              <a:t>* Not all network providers offer virtual care. Virtual visits may require video-enabled smartphone or other device. Not for use in emergencies.</a:t>
            </a:r>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extLst>
              <p:ext uri="{D42A27DB-BD31-4B8C-83A1-F6EECF244321}">
                <p14:modId xmlns:p14="http://schemas.microsoft.com/office/powerpoint/2010/main" val="1686930550"/>
              </p:ext>
            </p:extLst>
          </p:nvPr>
        </p:nvGraphicFramePr>
        <p:xfrm>
          <a:off x="457200" y="1655064"/>
          <a:ext cx="8238134" cy="3657600"/>
        </p:xfrm>
        <a:graphic>
          <a:graphicData uri="http://schemas.openxmlformats.org/drawingml/2006/table">
            <a:tbl>
              <a:tblPr firstRow="1" bandRow="1">
                <a:solidFill>
                  <a:schemeClr val="accent3"/>
                </a:solidFill>
                <a:tableStyleId>{8EC20E35-A176-4012-BC5E-935CFFF8708E}</a:tableStyleId>
              </a:tblPr>
              <a:tblGrid>
                <a:gridCol w="3081528">
                  <a:extLst>
                    <a:ext uri="{9D8B030D-6E8A-4147-A177-3AD203B41FA5}">
                      <a16:colId xmlns:a16="http://schemas.microsoft.com/office/drawing/2014/main" val="3182325754"/>
                    </a:ext>
                  </a:extLst>
                </a:gridCol>
                <a:gridCol w="2578608">
                  <a:extLst>
                    <a:ext uri="{9D8B030D-6E8A-4147-A177-3AD203B41FA5}">
                      <a16:colId xmlns:a16="http://schemas.microsoft.com/office/drawing/2014/main" val="1083103003"/>
                    </a:ext>
                  </a:extLst>
                </a:gridCol>
                <a:gridCol w="2577998">
                  <a:extLst>
                    <a:ext uri="{9D8B030D-6E8A-4147-A177-3AD203B41FA5}">
                      <a16:colId xmlns:a16="http://schemas.microsoft.com/office/drawing/2014/main" val="1578992995"/>
                    </a:ext>
                  </a:extLst>
                </a:gridCol>
              </a:tblGrid>
              <a:tr h="457200">
                <a:tc>
                  <a:txBody>
                    <a:bodyPr/>
                    <a:lstStyle/>
                    <a:p>
                      <a:pPr marL="0" marR="0" indent="0" algn="l" defTabSz="457200" rtl="0" eaLnBrk="1" latinLnBrk="0" hangingPunct="1">
                        <a:lnSpc>
                          <a:spcPct val="100000"/>
                        </a:lnSpc>
                        <a:spcBef>
                          <a:spcPct val="0"/>
                        </a:spcBef>
                        <a:spcAft>
                          <a:spcPct val="0"/>
                        </a:spcAft>
                      </a:pPr>
                      <a:r>
                        <a:rPr lang="en-US" sz="1200" b="1" kern="1200">
                          <a:solidFill>
                            <a:schemeClr val="bg1"/>
                          </a:solidFill>
                          <a:effectLst/>
                          <a:latin typeface="+mn-lt"/>
                          <a:ea typeface="Calibri" panose="020F0502020204030204"/>
                          <a:cs typeface="Times New Roman"/>
                        </a:rPr>
                        <a:t>Benefit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0" marR="0" indent="0" algn="l"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In-network </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140970" algn="l" defTabSz="914377" rtl="0" eaLnBrk="1" latinLnBrk="0" hangingPunct="1">
                        <a:lnSpc>
                          <a:spcPct val="100000"/>
                        </a:lnSpc>
                        <a:spcBef>
                          <a:spcPct val="0"/>
                        </a:spcBef>
                        <a:spcAft>
                          <a:spcPct val="0"/>
                        </a:spcAft>
                        <a:tabLst>
                          <a:tab pos="210185" algn="l"/>
                        </a:tabLst>
                      </a:pPr>
                      <a:r>
                        <a:rPr lang="en-US" sz="1200" kern="1200" dirty="0">
                          <a:solidFill>
                            <a:schemeClr val="bg1"/>
                          </a:solidFill>
                          <a:effectLst/>
                          <a:latin typeface="+mn-lt"/>
                          <a:ea typeface="Calibri" panose="020F0502020204030204"/>
                          <a:cs typeface="Times New Roman"/>
                        </a:rPr>
                        <a:t>Out-of-network</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Primary care provider (PCP) office visit</a:t>
                      </a:r>
                    </a:p>
                  </a:txBody>
                  <a:tcPr marT="27432" marB="27432"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3452444"/>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Specialist office visit</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904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Urgent care</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 (worldwide)</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a:t>
                      </a:r>
                      <a:r>
                        <a:rPr kumimoji="0" lang="en-US" sz="1200" b="0" i="0" u="none" strike="noStrike" kern="1200" cap="none" spc="0" normalizeH="0" baseline="0" noProof="0" dirty="0">
                          <a:ln>
                            <a:noFill/>
                          </a:ln>
                          <a:solidFill>
                            <a:srgbClr val="002677"/>
                          </a:solidFill>
                          <a:effectLst/>
                          <a:uLnTx/>
                          <a:uFillTx/>
                          <a:latin typeface="+mn-lt"/>
                          <a:ea typeface="Calibri" panose="020F0502020204030204"/>
                          <a:cs typeface="Times New Roman"/>
                        </a:rPr>
                        <a:t>copay (worldwide)</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860382"/>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Emergency room</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a:t>
                      </a:r>
                      <a:r>
                        <a:rPr kumimoji="0" lang="en-US" sz="1200" b="0" i="0" u="none" strike="noStrike" kern="1200" cap="none" spc="0" normalizeH="0" baseline="0" noProof="0" dirty="0">
                          <a:ln>
                            <a:noFill/>
                          </a:ln>
                          <a:solidFill>
                            <a:srgbClr val="002677"/>
                          </a:solidFill>
                          <a:effectLst/>
                          <a:uLnTx/>
                          <a:uFillTx/>
                          <a:latin typeface="+mn-lt"/>
                          <a:ea typeface="Calibri" panose="020F0502020204030204"/>
                          <a:cs typeface="Times New Roman"/>
                        </a:rPr>
                        <a:t>0 copay (worldwide)</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a:t>
                      </a:r>
                      <a:r>
                        <a:rPr kumimoji="0" lang="en-US" sz="1200" b="0" i="0" u="none" strike="noStrike" kern="1200" cap="none" spc="0" normalizeH="0" baseline="0" noProof="0" dirty="0">
                          <a:ln>
                            <a:noFill/>
                          </a:ln>
                          <a:solidFill>
                            <a:srgbClr val="002677"/>
                          </a:solidFill>
                          <a:effectLst/>
                          <a:uLnTx/>
                          <a:uFillTx/>
                          <a:latin typeface="+mn-lt"/>
                          <a:ea typeface="Calibri" panose="020F0502020204030204"/>
                          <a:cs typeface="Times New Roman"/>
                        </a:rPr>
                        <a:t>copay (worldwide)</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962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Inpatient hospitalization</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 (per stay)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 (per stay)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7144269"/>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Outpatient surgery</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896982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Medical virtual visits*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6184212"/>
                  </a:ext>
                </a:extLst>
              </a:tr>
            </a:tbl>
          </a:graphicData>
        </a:graphic>
      </p:graphicFrame>
    </p:spTree>
    <p:extLst>
      <p:ext uri="{BB962C8B-B14F-4D97-AF65-F5344CB8AC3E}">
        <p14:creationId xmlns:p14="http://schemas.microsoft.com/office/powerpoint/2010/main" val="12622868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a:t>Preventive services</a:t>
            </a:r>
            <a:br>
              <a:rPr lang="en-US"/>
            </a:br>
            <a:endParaRPr lang="en-US"/>
          </a:p>
        </p:txBody>
      </p:sp>
      <p:sp>
        <p:nvSpPr>
          <p:cNvPr id="4" name="Slide Number Placeholder 3">
            <a:extLst>
              <a:ext uri="{FF2B5EF4-FFF2-40B4-BE49-F238E27FC236}">
                <a16:creationId xmlns:a16="http://schemas.microsoft.com/office/drawing/2014/main" id="{24DCF37E-9F09-2D5A-3666-D7A85CA0000D}"/>
              </a:ext>
            </a:extLst>
          </p:cNvPr>
          <p:cNvSpPr>
            <a:spLocks noGrp="1"/>
          </p:cNvSpPr>
          <p:nvPr>
            <p:ph type="sldNum" sz="quarter" idx="12"/>
          </p:nvPr>
        </p:nvSpPr>
        <p:spPr>
          <a:xfrm>
            <a:off x="8431807" y="6272579"/>
            <a:ext cx="352985" cy="377952"/>
          </a:xfrm>
        </p:spPr>
        <p:txBody>
          <a:bodyPr/>
          <a:lstStyle/>
          <a:p>
            <a:fld id="{66DE20E4-D496-034F-914D-F7F15B93E95B}" type="slidenum">
              <a:rPr lang="en-US" smtClean="0"/>
              <a:t>13</a:t>
            </a:fld>
            <a:endParaRPr lang="en-US"/>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extLst>
              <p:ext uri="{D42A27DB-BD31-4B8C-83A1-F6EECF244321}">
                <p14:modId xmlns:p14="http://schemas.microsoft.com/office/powerpoint/2010/main" val="2134572562"/>
              </p:ext>
            </p:extLst>
          </p:nvPr>
        </p:nvGraphicFramePr>
        <p:xfrm>
          <a:off x="457200" y="1655064"/>
          <a:ext cx="8238744" cy="2743200"/>
        </p:xfrm>
        <a:graphic>
          <a:graphicData uri="http://schemas.openxmlformats.org/drawingml/2006/table">
            <a:tbl>
              <a:tblPr firstRow="1" bandRow="1">
                <a:solidFill>
                  <a:schemeClr val="accent3"/>
                </a:solidFill>
                <a:tableStyleId>{8EC20E35-A176-4012-BC5E-935CFFF8708E}</a:tableStyleId>
              </a:tblPr>
              <a:tblGrid>
                <a:gridCol w="3081528">
                  <a:extLst>
                    <a:ext uri="{9D8B030D-6E8A-4147-A177-3AD203B41FA5}">
                      <a16:colId xmlns:a16="http://schemas.microsoft.com/office/drawing/2014/main" val="3182325754"/>
                    </a:ext>
                  </a:extLst>
                </a:gridCol>
                <a:gridCol w="2578608">
                  <a:extLst>
                    <a:ext uri="{9D8B030D-6E8A-4147-A177-3AD203B41FA5}">
                      <a16:colId xmlns:a16="http://schemas.microsoft.com/office/drawing/2014/main" val="1083103003"/>
                    </a:ext>
                  </a:extLst>
                </a:gridCol>
                <a:gridCol w="2578608">
                  <a:extLst>
                    <a:ext uri="{9D8B030D-6E8A-4147-A177-3AD203B41FA5}">
                      <a16:colId xmlns:a16="http://schemas.microsoft.com/office/drawing/2014/main" val="1578992995"/>
                    </a:ext>
                  </a:extLst>
                </a:gridCol>
              </a:tblGrid>
              <a:tr h="457200">
                <a:tc>
                  <a:txBody>
                    <a:bodyPr/>
                    <a:lstStyle/>
                    <a:p>
                      <a:pPr marL="0" marR="0" indent="0" algn="l" defTabSz="457200" rtl="0" eaLnBrk="1" latinLnBrk="0" hangingPunct="1">
                        <a:lnSpc>
                          <a:spcPct val="100000"/>
                        </a:lnSpc>
                        <a:spcBef>
                          <a:spcPct val="0"/>
                        </a:spcBef>
                        <a:spcAft>
                          <a:spcPct val="0"/>
                        </a:spcAft>
                      </a:pPr>
                      <a:r>
                        <a:rPr lang="en-US" sz="1200" b="1" kern="1200">
                          <a:solidFill>
                            <a:schemeClr val="bg1"/>
                          </a:solidFill>
                          <a:effectLst/>
                          <a:latin typeface="+mn-lt"/>
                          <a:ea typeface="Calibri" panose="020F0502020204030204"/>
                          <a:cs typeface="Times New Roman"/>
                        </a:rPr>
                        <a:t>Benefit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0" marR="0" indent="0" algn="l"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In-network</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140970" algn="l" defTabSz="914377" rtl="0" eaLnBrk="1" latinLnBrk="0" hangingPunct="1">
                        <a:lnSpc>
                          <a:spcPct val="100000"/>
                        </a:lnSpc>
                        <a:spcBef>
                          <a:spcPct val="0"/>
                        </a:spcBef>
                        <a:spcAft>
                          <a:spcPct val="0"/>
                        </a:spcAft>
                        <a:tabLst>
                          <a:tab pos="210185" algn="l"/>
                        </a:tabLst>
                      </a:pPr>
                      <a:r>
                        <a:rPr lang="en-US" sz="1200" kern="1200" dirty="0">
                          <a:solidFill>
                            <a:schemeClr val="bg1"/>
                          </a:solidFill>
                          <a:effectLst/>
                          <a:latin typeface="+mn-lt"/>
                          <a:ea typeface="Calibri" panose="020F0502020204030204"/>
                          <a:cs typeface="Times New Roman"/>
                        </a:rPr>
                        <a:t>Out-of-network </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Annual physical</a:t>
                      </a:r>
                    </a:p>
                  </a:txBody>
                  <a:tcPr marT="27432" marB="27432"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0584236"/>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Annual Wellness Visit*</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5661636"/>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Immunizations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1475570"/>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Breast cancer screenings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8240742"/>
                  </a:ext>
                </a:extLst>
              </a:tr>
              <a:tr h="4572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200" b="1" kern="1200" dirty="0">
                          <a:solidFill>
                            <a:schemeClr val="accent1"/>
                          </a:solidFill>
                          <a:effectLst/>
                          <a:latin typeface="+mn-lt"/>
                          <a:ea typeface="Calibri" panose="020F0502020204030204"/>
                          <a:cs typeface="Times New Roman"/>
                        </a:rPr>
                        <a:t>Colon cancer screenings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047427"/>
                  </a:ext>
                </a:extLst>
              </a:tr>
            </a:tbl>
          </a:graphicData>
        </a:graphic>
      </p:graphicFrame>
      <p:sp>
        <p:nvSpPr>
          <p:cNvPr id="3" name="Text Placeholder 7">
            <a:extLst>
              <a:ext uri="{FF2B5EF4-FFF2-40B4-BE49-F238E27FC236}">
                <a16:creationId xmlns:a16="http://schemas.microsoft.com/office/drawing/2014/main" id="{18847839-C6F2-B754-3CC3-9F4887517512}"/>
              </a:ext>
            </a:extLst>
          </p:cNvPr>
          <p:cNvSpPr>
            <a:spLocks noGrp="1"/>
          </p:cNvSpPr>
          <p:nvPr>
            <p:ph type="body" sz="quarter" idx="13"/>
          </p:nvPr>
        </p:nvSpPr>
        <p:spPr>
          <a:xfrm>
            <a:off x="373013" y="5693824"/>
            <a:ext cx="8074552" cy="480822"/>
          </a:xfrm>
        </p:spPr>
        <p:txBody>
          <a:bodyPr/>
          <a:lstStyle/>
          <a:p>
            <a:r>
              <a:rPr lang="en-US" sz="800" dirty="0"/>
              <a:t>*A copay or coinsurance may apply if you receive services that are not part of the annual physical/wellness visit.</a:t>
            </a:r>
          </a:p>
        </p:txBody>
      </p:sp>
    </p:spTree>
    <p:extLst>
      <p:ext uri="{BB962C8B-B14F-4D97-AF65-F5344CB8AC3E}">
        <p14:creationId xmlns:p14="http://schemas.microsoft.com/office/powerpoint/2010/main" val="995776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a:t>Additional benefits</a:t>
            </a:r>
          </a:p>
        </p:txBody>
      </p:sp>
      <p:sp>
        <p:nvSpPr>
          <p:cNvPr id="4" name="Slide Number Placeholder 3">
            <a:extLst>
              <a:ext uri="{FF2B5EF4-FFF2-40B4-BE49-F238E27FC236}">
                <a16:creationId xmlns:a16="http://schemas.microsoft.com/office/drawing/2014/main" id="{24DCF37E-9F09-2D5A-3666-D7A85CA0000D}"/>
              </a:ext>
            </a:extLst>
          </p:cNvPr>
          <p:cNvSpPr>
            <a:spLocks noGrp="1"/>
          </p:cNvSpPr>
          <p:nvPr>
            <p:ph type="sldNum" sz="quarter" idx="12"/>
          </p:nvPr>
        </p:nvSpPr>
        <p:spPr>
          <a:xfrm>
            <a:off x="8431807" y="6272580"/>
            <a:ext cx="352985" cy="377952"/>
          </a:xfrm>
        </p:spPr>
        <p:txBody>
          <a:bodyPr/>
          <a:lstStyle/>
          <a:p>
            <a:fld id="{66DE20E4-D496-034F-914D-F7F15B93E95B}" type="slidenum">
              <a:rPr lang="en-US" smtClean="0"/>
              <a:t>14</a:t>
            </a:fld>
            <a:endParaRPr lang="en-US"/>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extLst>
              <p:ext uri="{D42A27DB-BD31-4B8C-83A1-F6EECF244321}">
                <p14:modId xmlns:p14="http://schemas.microsoft.com/office/powerpoint/2010/main" val="3322270061"/>
              </p:ext>
            </p:extLst>
          </p:nvPr>
        </p:nvGraphicFramePr>
        <p:xfrm>
          <a:off x="457200" y="1655064"/>
          <a:ext cx="8238744" cy="2286000"/>
        </p:xfrm>
        <a:graphic>
          <a:graphicData uri="http://schemas.openxmlformats.org/drawingml/2006/table">
            <a:tbl>
              <a:tblPr firstRow="1" bandRow="1">
                <a:solidFill>
                  <a:schemeClr val="accent3"/>
                </a:solidFill>
                <a:tableStyleId>{8EC20E35-A176-4012-BC5E-935CFFF8708E}</a:tableStyleId>
              </a:tblPr>
              <a:tblGrid>
                <a:gridCol w="3081528">
                  <a:extLst>
                    <a:ext uri="{9D8B030D-6E8A-4147-A177-3AD203B41FA5}">
                      <a16:colId xmlns:a16="http://schemas.microsoft.com/office/drawing/2014/main" val="3182325754"/>
                    </a:ext>
                  </a:extLst>
                </a:gridCol>
                <a:gridCol w="2578608">
                  <a:extLst>
                    <a:ext uri="{9D8B030D-6E8A-4147-A177-3AD203B41FA5}">
                      <a16:colId xmlns:a16="http://schemas.microsoft.com/office/drawing/2014/main" val="1083103003"/>
                    </a:ext>
                  </a:extLst>
                </a:gridCol>
                <a:gridCol w="2578608">
                  <a:extLst>
                    <a:ext uri="{9D8B030D-6E8A-4147-A177-3AD203B41FA5}">
                      <a16:colId xmlns:a16="http://schemas.microsoft.com/office/drawing/2014/main" val="1578992995"/>
                    </a:ext>
                  </a:extLst>
                </a:gridCol>
              </a:tblGrid>
              <a:tr h="457200">
                <a:tc>
                  <a:txBody>
                    <a:bodyPr/>
                    <a:lstStyle/>
                    <a:p>
                      <a:pPr marL="0" marR="0" indent="0" algn="l" defTabSz="457200" rtl="0" eaLnBrk="1" latinLnBrk="0" hangingPunct="1">
                        <a:lnSpc>
                          <a:spcPct val="100000"/>
                        </a:lnSpc>
                        <a:spcBef>
                          <a:spcPct val="0"/>
                        </a:spcBef>
                        <a:spcAft>
                          <a:spcPct val="0"/>
                        </a:spcAft>
                      </a:pPr>
                      <a:r>
                        <a:rPr lang="en-US" sz="1200" b="1" kern="1200">
                          <a:solidFill>
                            <a:schemeClr val="bg1"/>
                          </a:solidFill>
                          <a:effectLst/>
                          <a:latin typeface="+mn-lt"/>
                          <a:ea typeface="Calibri" panose="020F0502020204030204"/>
                          <a:cs typeface="Times New Roman"/>
                        </a:rPr>
                        <a:t>Benefit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0" marR="0" indent="0" algn="l"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In-network </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140970" algn="l" defTabSz="914377" rtl="0" eaLnBrk="1" latinLnBrk="0" hangingPunct="1">
                        <a:lnSpc>
                          <a:spcPct val="100000"/>
                        </a:lnSpc>
                        <a:spcBef>
                          <a:spcPct val="0"/>
                        </a:spcBef>
                        <a:spcAft>
                          <a:spcPct val="0"/>
                        </a:spcAft>
                        <a:tabLst>
                          <a:tab pos="210185" algn="l"/>
                        </a:tabLst>
                      </a:pPr>
                      <a:r>
                        <a:rPr lang="en-US" sz="1200" kern="1200" dirty="0">
                          <a:solidFill>
                            <a:schemeClr val="bg1"/>
                          </a:solidFill>
                          <a:effectLst/>
                          <a:latin typeface="+mn-lt"/>
                          <a:ea typeface="Calibri" panose="020F0502020204030204"/>
                          <a:cs typeface="Times New Roman"/>
                        </a:rPr>
                        <a:t>Out-of-network </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podiatry</a:t>
                      </a:r>
                    </a:p>
                  </a:txBody>
                  <a:tcPr marT="27432" marB="27432"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904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chiropractic care</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860382"/>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vision services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962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hearing services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7144269"/>
                  </a:ext>
                </a:extLst>
              </a:tr>
            </a:tbl>
          </a:graphicData>
        </a:graphic>
      </p:graphicFrame>
    </p:spTree>
    <p:extLst>
      <p:ext uri="{BB962C8B-B14F-4D97-AF65-F5344CB8AC3E}">
        <p14:creationId xmlns:p14="http://schemas.microsoft.com/office/powerpoint/2010/main" val="35298020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8CDF3F6-3179-88FB-050E-E7C4A1B8B178}"/>
              </a:ext>
            </a:extLst>
          </p:cNvPr>
          <p:cNvSpPr txBox="1"/>
          <p:nvPr/>
        </p:nvSpPr>
        <p:spPr>
          <a:xfrm>
            <a:off x="5344298" y="1906533"/>
            <a:ext cx="3174500" cy="3585597"/>
          </a:xfrm>
          <a:prstGeom prst="rect">
            <a:avLst/>
          </a:prstGeom>
          <a:solidFill>
            <a:schemeClr val="bg2"/>
          </a:solidFill>
        </p:spPr>
        <p:txBody>
          <a:bodyPr wrap="square" lIns="274320" tIns="274320" rIns="274320" bIns="27432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00000"/>
              </a:lnSpc>
              <a:spcBef>
                <a:spcPts val="600"/>
              </a:spcBef>
              <a:buNone/>
            </a:pPr>
            <a:r>
              <a:rPr lang="en-US" sz="1600" b="1">
                <a:latin typeface="Arial" panose="020B0604020202020204" pitchFamily="34" charset="0"/>
              </a:rPr>
              <a:t>To switch to one of the preferred brands, you may be required to get a new prescription from your provider. A temporary supply of your current brand can be requested.</a:t>
            </a:r>
          </a:p>
          <a:p>
            <a:pPr marL="0" indent="0">
              <a:lnSpc>
                <a:spcPct val="100000"/>
              </a:lnSpc>
              <a:spcBef>
                <a:spcPts val="600"/>
              </a:spcBef>
              <a:buNone/>
            </a:pPr>
            <a:r>
              <a:rPr lang="en-US" sz="1600">
                <a:latin typeface="Arial" panose="020B0604020202020204" pitchFamily="34" charset="0"/>
              </a:rPr>
              <a:t>Plus, your plan provides coverage for many of the OneTouch and ACCU-CHEK blood glucose testing strips and meters*.</a:t>
            </a:r>
          </a:p>
        </p:txBody>
      </p:sp>
      <p:sp>
        <p:nvSpPr>
          <p:cNvPr id="3" name="Slide Number Placeholder 2">
            <a:extLst>
              <a:ext uri="{FF2B5EF4-FFF2-40B4-BE49-F238E27FC236}">
                <a16:creationId xmlns:a16="http://schemas.microsoft.com/office/drawing/2014/main" id="{7A4FB680-05FE-0187-DA1D-B05F235EDB2B}"/>
              </a:ext>
            </a:extLst>
          </p:cNvPr>
          <p:cNvSpPr>
            <a:spLocks noGrp="1"/>
          </p:cNvSpPr>
          <p:nvPr>
            <p:ph type="sldNum" sz="quarter" idx="12"/>
          </p:nvPr>
        </p:nvSpPr>
        <p:spPr>
          <a:xfrm>
            <a:off x="8432459" y="6275641"/>
            <a:ext cx="352985" cy="374396"/>
          </a:xfrm>
        </p:spPr>
        <p:txBody>
          <a:bodyPr/>
          <a:lstStyle/>
          <a:p>
            <a:fld id="{90F9BDA0-AF0E-4BA8-B742-3B9C92A3E6FE}" type="slidenum">
              <a:rPr lang="en-US" smtClean="0"/>
              <a:t>15</a:t>
            </a:fld>
            <a:endParaRPr lang="en-US"/>
          </a:p>
        </p:txBody>
      </p:sp>
      <p:sp>
        <p:nvSpPr>
          <p:cNvPr id="7" name="Content Placeholder 2">
            <a:extLst>
              <a:ext uri="{FF2B5EF4-FFF2-40B4-BE49-F238E27FC236}">
                <a16:creationId xmlns:a16="http://schemas.microsoft.com/office/drawing/2014/main" id="{0DC38CEE-85B4-BB84-AE01-8A49FB24228B}"/>
              </a:ext>
            </a:extLst>
          </p:cNvPr>
          <p:cNvSpPr txBox="1"/>
          <p:nvPr/>
        </p:nvSpPr>
        <p:spPr>
          <a:xfrm>
            <a:off x="374903" y="1858747"/>
            <a:ext cx="4694053" cy="3556439"/>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600">
                <a:latin typeface="Arial" panose="020B0604020202020204" pitchFamily="34" charset="0"/>
              </a:rPr>
              <a:t>When you use one of the approved meters and corresponding strips, your cost share for diabetes testing and monitoring supplies is a $0 copay.</a:t>
            </a:r>
          </a:p>
          <a:p>
            <a:pPr marL="0" indent="0">
              <a:lnSpc>
                <a:spcPct val="100000"/>
              </a:lnSpc>
              <a:buNone/>
            </a:pPr>
            <a:r>
              <a:rPr lang="en-US" sz="1600" b="1">
                <a:latin typeface="Arial" panose="020B0604020202020204" pitchFamily="34" charset="0"/>
              </a:rPr>
              <a:t>These supplies also include any brand of:</a:t>
            </a:r>
          </a:p>
          <a:p>
            <a:pPr marL="344488" indent="0">
              <a:lnSpc>
                <a:spcPct val="100000"/>
              </a:lnSpc>
              <a:buNone/>
            </a:pPr>
            <a:r>
              <a:rPr lang="en-US">
                <a:latin typeface="Arial" panose="020B0604020202020204" pitchFamily="34" charset="0"/>
              </a:rPr>
              <a:t>Lancet</a:t>
            </a:r>
          </a:p>
          <a:p>
            <a:pPr marL="344488" indent="0">
              <a:lnSpc>
                <a:spcPct val="100000"/>
              </a:lnSpc>
              <a:buNone/>
            </a:pPr>
            <a:r>
              <a:rPr lang="en-US">
                <a:latin typeface="Arial" panose="020B0604020202020204" pitchFamily="34" charset="0"/>
              </a:rPr>
              <a:t>Lancing device</a:t>
            </a:r>
          </a:p>
          <a:p>
            <a:pPr marL="344488" indent="0">
              <a:lnSpc>
                <a:spcPct val="100000"/>
              </a:lnSpc>
              <a:buNone/>
            </a:pPr>
            <a:r>
              <a:rPr lang="en-US">
                <a:latin typeface="Arial" panose="020B0604020202020204" pitchFamily="34" charset="0"/>
              </a:rPr>
              <a:t>Glucose control solution </a:t>
            </a:r>
            <a:br>
              <a:rPr lang="en-US">
                <a:latin typeface="Arial" panose="020B0604020202020204" pitchFamily="34" charset="0"/>
              </a:rPr>
            </a:br>
            <a:r>
              <a:rPr lang="en-US">
                <a:latin typeface="Arial" panose="020B0604020202020204" pitchFamily="34" charset="0"/>
              </a:rPr>
              <a:t>(to test the accuracy of your meter)</a:t>
            </a:r>
          </a:p>
          <a:p>
            <a:pPr marL="344488" indent="0">
              <a:lnSpc>
                <a:spcPct val="100000"/>
              </a:lnSpc>
              <a:buNone/>
            </a:pPr>
            <a:r>
              <a:rPr lang="en-US">
                <a:latin typeface="Arial" panose="020B0604020202020204" pitchFamily="34" charset="0"/>
              </a:rPr>
              <a:t>Replacement batteries for your meter</a:t>
            </a:r>
          </a:p>
        </p:txBody>
      </p:sp>
      <p:sp>
        <p:nvSpPr>
          <p:cNvPr id="9" name="Text Placeholder 7">
            <a:extLst>
              <a:ext uri="{FF2B5EF4-FFF2-40B4-BE49-F238E27FC236}">
                <a16:creationId xmlns:a16="http://schemas.microsoft.com/office/drawing/2014/main" id="{FFB37AFD-6918-1DDE-46E8-45598A3E98A0}"/>
              </a:ext>
            </a:extLst>
          </p:cNvPr>
          <p:cNvSpPr>
            <a:spLocks noGrp="1"/>
          </p:cNvSpPr>
          <p:nvPr>
            <p:ph type="body" sz="quarter" idx="13"/>
          </p:nvPr>
        </p:nvSpPr>
        <p:spPr>
          <a:xfrm>
            <a:off x="373013" y="5693824"/>
            <a:ext cx="8074552" cy="480822"/>
          </a:xfrm>
        </p:spPr>
        <p:txBody>
          <a:bodyPr anchor="b"/>
          <a:lstStyle/>
          <a:p>
            <a:pPr marL="0" indent="0">
              <a:buNone/>
            </a:pPr>
            <a:r>
              <a:rPr lang="en-US" sz="800">
                <a:solidFill>
                  <a:schemeClr val="tx2"/>
                </a:solidFill>
                <a:latin typeface="Arial" panose="020B0604020202020204" pitchFamily="34" charset="0"/>
              </a:rPr>
              <a:t>*Other suppliers/vendors/providers are available in our network.</a:t>
            </a:r>
          </a:p>
        </p:txBody>
      </p:sp>
      <p:sp>
        <p:nvSpPr>
          <p:cNvPr id="4" name="Title 1">
            <a:extLst>
              <a:ext uri="{FF2B5EF4-FFF2-40B4-BE49-F238E27FC236}">
                <a16:creationId xmlns:a16="http://schemas.microsoft.com/office/drawing/2014/main" id="{2AD6AE10-0E58-18FB-8FE6-10E23C96CF88}"/>
              </a:ext>
            </a:extLst>
          </p:cNvPr>
          <p:cNvSpPr txBox="1"/>
          <p:nvPr/>
        </p:nvSpPr>
        <p:spPr>
          <a:xfrm>
            <a:off x="373013" y="580033"/>
            <a:ext cx="6718631"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solidFill>
                  <a:schemeClr val="tx1"/>
                </a:solidFill>
              </a:rPr>
              <a:t>T</a:t>
            </a:r>
            <a:r>
              <a:rPr lang="en-US" dirty="0"/>
              <a:t>esting and monitoring supplies to help manage diabetes</a:t>
            </a:r>
          </a:p>
        </p:txBody>
      </p:sp>
      <p:pic>
        <p:nvPicPr>
          <p:cNvPr id="15" name="Picture 14">
            <a:extLst>
              <a:ext uri="{FF2B5EF4-FFF2-40B4-BE49-F238E27FC236}">
                <a16:creationId xmlns:a16="http://schemas.microsoft.com/office/drawing/2014/main" id="{AD3F9398-886B-6D1F-5EDF-59864AC6A72C}"/>
              </a:ext>
            </a:extLst>
          </p:cNvPr>
          <p:cNvPicPr>
            <a:picLocks noChangeAspect="1"/>
          </p:cNvPicPr>
          <p:nvPr/>
        </p:nvPicPr>
        <p:blipFill>
          <a:blip r:embed="rId3"/>
          <a:stretch>
            <a:fillRect/>
          </a:stretch>
        </p:blipFill>
        <p:spPr>
          <a:xfrm>
            <a:off x="373013" y="3009297"/>
            <a:ext cx="429768" cy="429768"/>
          </a:xfrm>
          <a:prstGeom prst="rect">
            <a:avLst/>
          </a:prstGeom>
        </p:spPr>
      </p:pic>
      <p:pic>
        <p:nvPicPr>
          <p:cNvPr id="16" name="Picture 15">
            <a:extLst>
              <a:ext uri="{FF2B5EF4-FFF2-40B4-BE49-F238E27FC236}">
                <a16:creationId xmlns:a16="http://schemas.microsoft.com/office/drawing/2014/main" id="{A55FC6ED-6E59-0D0D-C339-B51ED21BAF1B}"/>
              </a:ext>
            </a:extLst>
          </p:cNvPr>
          <p:cNvPicPr>
            <a:picLocks noChangeAspect="1"/>
          </p:cNvPicPr>
          <p:nvPr/>
        </p:nvPicPr>
        <p:blipFill>
          <a:blip r:embed="rId3"/>
          <a:stretch>
            <a:fillRect/>
          </a:stretch>
        </p:blipFill>
        <p:spPr>
          <a:xfrm>
            <a:off x="373013" y="3320512"/>
            <a:ext cx="429768" cy="429768"/>
          </a:xfrm>
          <a:prstGeom prst="rect">
            <a:avLst/>
          </a:prstGeom>
        </p:spPr>
      </p:pic>
      <p:pic>
        <p:nvPicPr>
          <p:cNvPr id="17" name="Picture 16">
            <a:extLst>
              <a:ext uri="{FF2B5EF4-FFF2-40B4-BE49-F238E27FC236}">
                <a16:creationId xmlns:a16="http://schemas.microsoft.com/office/drawing/2014/main" id="{CE58EFCF-147F-B9E0-8AF0-8C7037B2B25C}"/>
              </a:ext>
            </a:extLst>
          </p:cNvPr>
          <p:cNvPicPr>
            <a:picLocks noChangeAspect="1"/>
          </p:cNvPicPr>
          <p:nvPr/>
        </p:nvPicPr>
        <p:blipFill>
          <a:blip r:embed="rId3"/>
          <a:stretch>
            <a:fillRect/>
          </a:stretch>
        </p:blipFill>
        <p:spPr>
          <a:xfrm>
            <a:off x="373013" y="3654080"/>
            <a:ext cx="429768" cy="429768"/>
          </a:xfrm>
          <a:prstGeom prst="rect">
            <a:avLst/>
          </a:prstGeom>
        </p:spPr>
      </p:pic>
      <p:pic>
        <p:nvPicPr>
          <p:cNvPr id="19" name="Picture 18">
            <a:extLst>
              <a:ext uri="{FF2B5EF4-FFF2-40B4-BE49-F238E27FC236}">
                <a16:creationId xmlns:a16="http://schemas.microsoft.com/office/drawing/2014/main" id="{90944011-73EC-F1C2-E7D4-F7A1B16D8036}"/>
              </a:ext>
            </a:extLst>
          </p:cNvPr>
          <p:cNvPicPr>
            <a:picLocks noChangeAspect="1"/>
          </p:cNvPicPr>
          <p:nvPr/>
        </p:nvPicPr>
        <p:blipFill>
          <a:blip r:embed="rId3"/>
          <a:stretch>
            <a:fillRect/>
          </a:stretch>
        </p:blipFill>
        <p:spPr>
          <a:xfrm>
            <a:off x="363527" y="4205894"/>
            <a:ext cx="429768" cy="429768"/>
          </a:xfrm>
          <a:prstGeom prst="rect">
            <a:avLst/>
          </a:prstGeom>
        </p:spPr>
      </p:pic>
    </p:spTree>
    <p:extLst>
      <p:ext uri="{BB962C8B-B14F-4D97-AF65-F5344CB8AC3E}">
        <p14:creationId xmlns:p14="http://schemas.microsoft.com/office/powerpoint/2010/main" val="25287716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9969-97D5-17A4-893D-08D2BB4D20CA}"/>
              </a:ext>
            </a:extLst>
          </p:cNvPr>
          <p:cNvSpPr>
            <a:spLocks noGrp="1"/>
          </p:cNvSpPr>
          <p:nvPr>
            <p:ph type="title"/>
          </p:nvPr>
        </p:nvSpPr>
        <p:spPr>
          <a:xfrm>
            <a:off x="374907" y="347472"/>
            <a:ext cx="6607080" cy="1096841"/>
          </a:xfrm>
        </p:spPr>
        <p:txBody>
          <a:bodyPr/>
          <a:lstStyle/>
          <a:p>
            <a:r>
              <a:rPr lang="en-US" dirty="0"/>
              <a:t>Vision exam</a:t>
            </a:r>
          </a:p>
        </p:txBody>
      </p:sp>
      <p:sp>
        <p:nvSpPr>
          <p:cNvPr id="3" name="Slide Number Placeholder 2">
            <a:extLst>
              <a:ext uri="{FF2B5EF4-FFF2-40B4-BE49-F238E27FC236}">
                <a16:creationId xmlns:a16="http://schemas.microsoft.com/office/drawing/2014/main" id="{7A4FB680-05FE-0187-DA1D-B05F235EDB2B}"/>
              </a:ext>
            </a:extLst>
          </p:cNvPr>
          <p:cNvSpPr>
            <a:spLocks noGrp="1"/>
          </p:cNvSpPr>
          <p:nvPr>
            <p:ph type="sldNum" sz="quarter" idx="12"/>
          </p:nvPr>
        </p:nvSpPr>
        <p:spPr>
          <a:xfrm>
            <a:off x="8432459" y="6275641"/>
            <a:ext cx="352985" cy="374396"/>
          </a:xfrm>
        </p:spPr>
        <p:txBody>
          <a:bodyPr/>
          <a:lstStyle/>
          <a:p>
            <a:fld id="{90F9BDA0-AF0E-4BA8-B742-3B9C92A3E6FE}" type="slidenum">
              <a:rPr lang="en-US" smtClean="0"/>
              <a:t>16</a:t>
            </a:fld>
            <a:endParaRPr lang="en-US"/>
          </a:p>
        </p:txBody>
      </p:sp>
      <p:sp>
        <p:nvSpPr>
          <p:cNvPr id="7" name="Content Placeholder 2">
            <a:extLst>
              <a:ext uri="{FF2B5EF4-FFF2-40B4-BE49-F238E27FC236}">
                <a16:creationId xmlns:a16="http://schemas.microsoft.com/office/drawing/2014/main" id="{0DC38CEE-85B4-BB84-AE01-8A49FB24228B}"/>
              </a:ext>
            </a:extLst>
          </p:cNvPr>
          <p:cNvSpPr txBox="1"/>
          <p:nvPr/>
        </p:nvSpPr>
        <p:spPr>
          <a:xfrm>
            <a:off x="374903" y="1050519"/>
            <a:ext cx="8234127" cy="3155509"/>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600" dirty="0"/>
              <a:t>With the vision benefit, you will have access to a national network of providers with the freedom to see any participating vision provider. You will have access to an annual routine eye exam through a vision provider.</a:t>
            </a:r>
          </a:p>
          <a:p>
            <a:pPr marL="460375" indent="0">
              <a:lnSpc>
                <a:spcPct val="100000"/>
              </a:lnSpc>
              <a:spcBef>
                <a:spcPts val="600"/>
              </a:spcBef>
              <a:buNone/>
            </a:pPr>
            <a:r>
              <a:rPr lang="en-US" dirty="0"/>
              <a:t>A routine eye exam once every 12 months with a $0 copay</a:t>
            </a:r>
          </a:p>
          <a:p>
            <a:pPr marL="460375" indent="0">
              <a:lnSpc>
                <a:spcPct val="100000"/>
              </a:lnSpc>
              <a:spcBef>
                <a:spcPts val="600"/>
              </a:spcBef>
              <a:buNone/>
            </a:pPr>
            <a:r>
              <a:rPr lang="en-US" dirty="0"/>
              <a:t>Out-of-network providers may require you to pay up front and submit a reimbursement </a:t>
            </a:r>
            <a:br>
              <a:rPr lang="en-US" dirty="0"/>
            </a:br>
            <a:r>
              <a:rPr lang="en-US" dirty="0"/>
              <a:t>claim to UnitedHealthcare</a:t>
            </a:r>
          </a:p>
          <a:p>
            <a:pPr marL="460375" indent="0">
              <a:lnSpc>
                <a:spcPct val="100000"/>
              </a:lnSpc>
              <a:spcBef>
                <a:spcPts val="600"/>
              </a:spcBef>
              <a:buNone/>
            </a:pPr>
            <a:r>
              <a:rPr lang="en-US" dirty="0"/>
              <a:t>The network is UnitedHealthcare Medical Network</a:t>
            </a:r>
          </a:p>
        </p:txBody>
      </p:sp>
      <p:sp>
        <p:nvSpPr>
          <p:cNvPr id="9" name="Text Placeholder 7">
            <a:extLst>
              <a:ext uri="{FF2B5EF4-FFF2-40B4-BE49-F238E27FC236}">
                <a16:creationId xmlns:a16="http://schemas.microsoft.com/office/drawing/2014/main" id="{FFB37AFD-6918-1DDE-46E8-45598A3E98A0}"/>
              </a:ext>
            </a:extLst>
          </p:cNvPr>
          <p:cNvSpPr>
            <a:spLocks noGrp="1"/>
          </p:cNvSpPr>
          <p:nvPr>
            <p:ph type="body" sz="quarter" idx="13"/>
          </p:nvPr>
        </p:nvSpPr>
        <p:spPr>
          <a:xfrm>
            <a:off x="373013" y="5693824"/>
            <a:ext cx="8074552" cy="480822"/>
          </a:xfrm>
        </p:spPr>
        <p:txBody>
          <a:bodyPr anchor="b"/>
          <a:lstStyle/>
          <a:p>
            <a:pPr marL="0" indent="0">
              <a:lnSpc>
                <a:spcPct val="100000"/>
              </a:lnSpc>
              <a:buNone/>
            </a:pPr>
            <a:br>
              <a:rPr lang="en-US" sz="800">
                <a:solidFill>
                  <a:schemeClr val="tx2"/>
                </a:solidFill>
                <a:latin typeface="Arial" panose="020B0604020202020204" pitchFamily="34" charset="0"/>
              </a:rPr>
            </a:br>
            <a:r>
              <a:rPr lang="en-US" sz="800">
                <a:solidFill>
                  <a:schemeClr val="tx2"/>
                </a:solidFill>
                <a:latin typeface="Arial" panose="020B0604020202020204" pitchFamily="34" charset="0"/>
              </a:rPr>
              <a:t>*Please refer to your Summary of Benefits for details on your benefit coverage.</a:t>
            </a:r>
          </a:p>
        </p:txBody>
      </p:sp>
      <p:pic>
        <p:nvPicPr>
          <p:cNvPr id="6" name="Picture 5">
            <a:extLst>
              <a:ext uri="{FF2B5EF4-FFF2-40B4-BE49-F238E27FC236}">
                <a16:creationId xmlns:a16="http://schemas.microsoft.com/office/drawing/2014/main" id="{18A09216-EF99-B1D7-F45B-9351153D6864}"/>
              </a:ext>
            </a:extLst>
          </p:cNvPr>
          <p:cNvPicPr>
            <a:picLocks noChangeAspect="1"/>
          </p:cNvPicPr>
          <p:nvPr/>
        </p:nvPicPr>
        <p:blipFill>
          <a:blip r:embed="rId3"/>
          <a:stretch>
            <a:fillRect/>
          </a:stretch>
        </p:blipFill>
        <p:spPr>
          <a:xfrm>
            <a:off x="443036" y="1859810"/>
            <a:ext cx="429768" cy="429768"/>
          </a:xfrm>
          <a:prstGeom prst="rect">
            <a:avLst/>
          </a:prstGeom>
        </p:spPr>
      </p:pic>
      <p:pic>
        <p:nvPicPr>
          <p:cNvPr id="8" name="Picture 7">
            <a:extLst>
              <a:ext uri="{FF2B5EF4-FFF2-40B4-BE49-F238E27FC236}">
                <a16:creationId xmlns:a16="http://schemas.microsoft.com/office/drawing/2014/main" id="{3F1DC708-E8D7-4A57-F440-326E85CA5B9D}"/>
              </a:ext>
            </a:extLst>
          </p:cNvPr>
          <p:cNvPicPr>
            <a:picLocks noChangeAspect="1"/>
          </p:cNvPicPr>
          <p:nvPr/>
        </p:nvPicPr>
        <p:blipFill>
          <a:blip r:embed="rId3"/>
          <a:stretch>
            <a:fillRect/>
          </a:stretch>
        </p:blipFill>
        <p:spPr>
          <a:xfrm>
            <a:off x="445348" y="2270093"/>
            <a:ext cx="429768" cy="429768"/>
          </a:xfrm>
          <a:prstGeom prst="rect">
            <a:avLst/>
          </a:prstGeom>
        </p:spPr>
      </p:pic>
      <p:pic>
        <p:nvPicPr>
          <p:cNvPr id="11" name="Picture 10">
            <a:extLst>
              <a:ext uri="{FF2B5EF4-FFF2-40B4-BE49-F238E27FC236}">
                <a16:creationId xmlns:a16="http://schemas.microsoft.com/office/drawing/2014/main" id="{6DC32252-E2FB-526C-E22D-A34F1A48218A}"/>
              </a:ext>
            </a:extLst>
          </p:cNvPr>
          <p:cNvPicPr>
            <a:picLocks noChangeAspect="1"/>
          </p:cNvPicPr>
          <p:nvPr/>
        </p:nvPicPr>
        <p:blipFill>
          <a:blip r:embed="rId3"/>
          <a:stretch>
            <a:fillRect/>
          </a:stretch>
        </p:blipFill>
        <p:spPr>
          <a:xfrm>
            <a:off x="443036" y="2777336"/>
            <a:ext cx="429768" cy="429768"/>
          </a:xfrm>
          <a:prstGeom prst="rect">
            <a:avLst/>
          </a:prstGeom>
        </p:spPr>
      </p:pic>
      <p:grpSp>
        <p:nvGrpSpPr>
          <p:cNvPr id="15" name="Group 14">
            <a:extLst>
              <a:ext uri="{FF2B5EF4-FFF2-40B4-BE49-F238E27FC236}">
                <a16:creationId xmlns:a16="http://schemas.microsoft.com/office/drawing/2014/main" id="{FA8F0891-59EA-2A3A-2F26-82E4F899DD46}"/>
              </a:ext>
            </a:extLst>
          </p:cNvPr>
          <p:cNvGrpSpPr/>
          <p:nvPr/>
        </p:nvGrpSpPr>
        <p:grpSpPr>
          <a:xfrm>
            <a:off x="448055" y="4704547"/>
            <a:ext cx="8229108" cy="800219"/>
            <a:chOff x="448056" y="4531928"/>
            <a:chExt cx="8229108" cy="800219"/>
          </a:xfrm>
        </p:grpSpPr>
        <p:sp>
          <p:nvSpPr>
            <p:cNvPr id="16" name="Content Placeholder 2">
              <a:extLst>
                <a:ext uri="{FF2B5EF4-FFF2-40B4-BE49-F238E27FC236}">
                  <a16:creationId xmlns:a16="http://schemas.microsoft.com/office/drawing/2014/main" id="{972697C1-9628-D3F6-5B4B-1CC6B861A525}"/>
                </a:ext>
              </a:extLst>
            </p:cNvPr>
            <p:cNvSpPr txBox="1"/>
            <p:nvPr/>
          </p:nvSpPr>
          <p:spPr>
            <a:xfrm>
              <a:off x="448056" y="4531928"/>
              <a:ext cx="8229108" cy="800219"/>
            </a:xfrm>
            <a:prstGeom prst="rect">
              <a:avLst/>
            </a:prstGeom>
            <a:solidFill>
              <a:schemeClr val="bg2"/>
            </a:solidFill>
          </p:spPr>
          <p:txBody>
            <a:bodyPr vert="horz" wrap="square" lIns="182880" tIns="182880" rIns="91440" bIns="182880" rtlCol="0" anchor="ctr">
              <a:spAutoFit/>
            </a:bodyPr>
            <a:lstStyle>
              <a:defPPr>
                <a:defRPr lang="en-US"/>
              </a:defPPr>
              <a:lvl1pPr marL="92068" indent="-92068" algn="l" defTabSz="685750" rtl="0" eaLnBrk="1" latinLnBrk="0" hangingPunct="1">
                <a:lnSpc>
                  <a:spcPct val="100000"/>
                </a:lnSpc>
                <a:spcBef>
                  <a:spcPts val="300"/>
                </a:spcBef>
                <a:spcAft>
                  <a:spcPts val="600"/>
                </a:spcAft>
                <a:buClr>
                  <a:schemeClr val="accent1"/>
                </a:buClr>
                <a:buFont typeface="Arial" panose="020B0604020202020204" pitchFamily="34" charset="0"/>
                <a:buChar char="•"/>
                <a:defRPr sz="1400" b="0" i="0" kern="1200">
                  <a:solidFill>
                    <a:srgbClr val="002677"/>
                  </a:solidFill>
                  <a:latin typeface="+mn-lt"/>
                  <a:ea typeface="+mn-ea"/>
                  <a:cs typeface="Arial" panose="020B0604020202020204" pitchFamily="34" charset="0"/>
                </a:defRPr>
              </a:lvl1pPr>
              <a:lvl2pPr marL="201598" indent="-82545" algn="l" defTabSz="685750" rtl="0" eaLnBrk="1" latinLnBrk="0" hangingPunct="1">
                <a:lnSpc>
                  <a:spcPct val="10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06364"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395258" indent="-80957" algn="l" defTabSz="685750" rtl="0" eaLnBrk="1" latinLnBrk="0" hangingPunct="1">
                <a:lnSpc>
                  <a:spcPct val="10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00026"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522288" indent="0">
                <a:spcBef>
                  <a:spcPts val="600"/>
                </a:spcBef>
                <a:buNone/>
              </a:pPr>
              <a:r>
                <a:rPr lang="en-US" sz="1400" dirty="0"/>
                <a:t>When scheduling your appointment, make sure your vision provider will bill the UnitedHealthcare medical plan before receiving routine visions services (routine eye exam)</a:t>
              </a:r>
            </a:p>
          </p:txBody>
        </p:sp>
        <p:pic>
          <p:nvPicPr>
            <p:cNvPr id="17" name="Picture 16">
              <a:extLst>
                <a:ext uri="{FF2B5EF4-FFF2-40B4-BE49-F238E27FC236}">
                  <a16:creationId xmlns:a16="http://schemas.microsoft.com/office/drawing/2014/main" id="{B26154CD-5765-D61E-82C3-DBDFE6FB8FD6}"/>
                </a:ext>
              </a:extLst>
            </p:cNvPr>
            <p:cNvPicPr>
              <a:picLocks noChangeAspect="1"/>
            </p:cNvPicPr>
            <p:nvPr/>
          </p:nvPicPr>
          <p:blipFill>
            <a:blip r:embed="rId4"/>
            <a:stretch>
              <a:fillRect/>
            </a:stretch>
          </p:blipFill>
          <p:spPr>
            <a:xfrm>
              <a:off x="593900" y="4665784"/>
              <a:ext cx="429768" cy="429768"/>
            </a:xfrm>
            <a:prstGeom prst="rect">
              <a:avLst/>
            </a:prstGeom>
          </p:spPr>
        </p:pic>
      </p:grpSp>
    </p:spTree>
    <p:extLst>
      <p:ext uri="{BB962C8B-B14F-4D97-AF65-F5344CB8AC3E}">
        <p14:creationId xmlns:p14="http://schemas.microsoft.com/office/powerpoint/2010/main" val="20382863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earplug&#10;&#10;Description automatically generated">
            <a:extLst>
              <a:ext uri="{FF2B5EF4-FFF2-40B4-BE49-F238E27FC236}">
                <a16:creationId xmlns:a16="http://schemas.microsoft.com/office/drawing/2014/main" id="{FF13B244-F1D5-4611-EEC9-32C851471104}"/>
              </a:ext>
            </a:extLst>
          </p:cNvPr>
          <p:cNvPicPr>
            <a:picLocks noChangeAspect="1"/>
          </p:cNvPicPr>
          <p:nvPr/>
        </p:nvPicPr>
        <p:blipFill>
          <a:blip r:embed="rId3"/>
          <a:srcRect r="20762"/>
          <a:stretch>
            <a:fillRect/>
          </a:stretch>
        </p:blipFill>
        <p:spPr>
          <a:xfrm>
            <a:off x="4348496" y="418822"/>
            <a:ext cx="4420597" cy="4184150"/>
          </a:xfrm>
          <a:prstGeom prst="rect">
            <a:avLst/>
          </a:prstGeom>
        </p:spPr>
      </p:pic>
      <p:sp>
        <p:nvSpPr>
          <p:cNvPr id="3" name="Slide Number Placeholder 2">
            <a:extLst>
              <a:ext uri="{FF2B5EF4-FFF2-40B4-BE49-F238E27FC236}">
                <a16:creationId xmlns:a16="http://schemas.microsoft.com/office/drawing/2014/main" id="{BA5BA270-95B3-A24B-D9E8-A7782C02C70D}"/>
              </a:ext>
            </a:extLst>
          </p:cNvPr>
          <p:cNvSpPr>
            <a:spLocks noGrp="1"/>
          </p:cNvSpPr>
          <p:nvPr>
            <p:ph type="sldNum" sz="quarter" idx="12"/>
          </p:nvPr>
        </p:nvSpPr>
        <p:spPr>
          <a:xfrm>
            <a:off x="8432459" y="6275641"/>
            <a:ext cx="352985" cy="374396"/>
          </a:xfrm>
        </p:spPr>
        <p:txBody>
          <a:bodyPr/>
          <a:lstStyle/>
          <a:p>
            <a:fld id="{66DE20E4-D496-034F-914D-F7F15B93E95B}" type="slidenum">
              <a:rPr lang="en-US" smtClean="0"/>
              <a:t>17</a:t>
            </a:fld>
            <a:endParaRPr lang="en-US"/>
          </a:p>
        </p:txBody>
      </p:sp>
      <p:sp>
        <p:nvSpPr>
          <p:cNvPr id="5" name="Content Placeholder 2">
            <a:extLst>
              <a:ext uri="{FF2B5EF4-FFF2-40B4-BE49-F238E27FC236}">
                <a16:creationId xmlns:a16="http://schemas.microsoft.com/office/drawing/2014/main" id="{416800E5-4C23-A48B-A65F-DA31E45995BB}"/>
              </a:ext>
            </a:extLst>
          </p:cNvPr>
          <p:cNvSpPr txBox="1"/>
          <p:nvPr/>
        </p:nvSpPr>
        <p:spPr>
          <a:xfrm>
            <a:off x="448055" y="4277231"/>
            <a:ext cx="4948893" cy="1015663"/>
          </a:xfrm>
          <a:prstGeom prst="rect">
            <a:avLst/>
          </a:prstGeom>
          <a:solidFill>
            <a:schemeClr val="bg2"/>
          </a:solidFill>
        </p:spPr>
        <p:txBody>
          <a:bodyPr vert="horz" wrap="square" lIns="182880" tIns="182880" rIns="182880" bIns="182880" rtlCol="0">
            <a:spAutoFit/>
          </a:bodyPr>
          <a:lstStyle>
            <a:defPPr>
              <a:defRPr lang="en-US"/>
            </a:defPPr>
            <a:lvl1pPr marL="92068" indent="-92068" algn="l" defTabSz="685750" rtl="0" eaLnBrk="1" latinLnBrk="0" hangingPunct="1">
              <a:lnSpc>
                <a:spcPct val="100000"/>
              </a:lnSpc>
              <a:spcBef>
                <a:spcPts val="300"/>
              </a:spcBef>
              <a:spcAft>
                <a:spcPts val="600"/>
              </a:spcAft>
              <a:buClr>
                <a:schemeClr val="accent1"/>
              </a:buClr>
              <a:buFont typeface="Arial" panose="020B0604020202020204" pitchFamily="34" charset="0"/>
              <a:buChar char="•"/>
              <a:defRPr sz="1400" b="0" i="0" kern="1200">
                <a:solidFill>
                  <a:srgbClr val="002677"/>
                </a:solidFill>
                <a:latin typeface="+mn-lt"/>
                <a:ea typeface="+mn-ea"/>
                <a:cs typeface="Arial" panose="020B0604020202020204" pitchFamily="34" charset="0"/>
              </a:defRPr>
            </a:lvl1pPr>
            <a:lvl2pPr marL="201598" indent="-82545" algn="l" defTabSz="685750" rtl="0" eaLnBrk="1" latinLnBrk="0" hangingPunct="1">
              <a:lnSpc>
                <a:spcPct val="10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06364"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395258" indent="-80957" algn="l" defTabSz="685750" rtl="0" eaLnBrk="1" latinLnBrk="0" hangingPunct="1">
              <a:lnSpc>
                <a:spcPct val="10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00026"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lvl="2" indent="0">
              <a:buNone/>
            </a:pPr>
            <a:r>
              <a:rPr lang="en-US" sz="1400" dirty="0"/>
              <a:t>Check your plan’s drug list at </a:t>
            </a:r>
            <a:r>
              <a:rPr lang="en-US" sz="1400" b="1" dirty="0"/>
              <a:t>retiree.uhc.com/Valero</a:t>
            </a:r>
            <a:r>
              <a:rPr lang="en-US" sz="1400" b="1" dirty="0">
                <a:solidFill>
                  <a:schemeClr val="tx1"/>
                </a:solidFill>
              </a:rPr>
              <a:t> </a:t>
            </a:r>
            <a:r>
              <a:rPr lang="en-US" sz="1400" dirty="0"/>
              <a:t>or call Customer Service to see if your prescription drugs are covered</a:t>
            </a:r>
          </a:p>
        </p:txBody>
      </p:sp>
      <p:pic>
        <p:nvPicPr>
          <p:cNvPr id="8" name="Picture 7">
            <a:extLst>
              <a:ext uri="{FF2B5EF4-FFF2-40B4-BE49-F238E27FC236}">
                <a16:creationId xmlns:a16="http://schemas.microsoft.com/office/drawing/2014/main" id="{F6F019CB-B4ED-99BD-F6B0-3188E7788CB6}"/>
              </a:ext>
            </a:extLst>
          </p:cNvPr>
          <p:cNvPicPr>
            <a:picLocks noChangeAspect="1"/>
          </p:cNvPicPr>
          <p:nvPr/>
        </p:nvPicPr>
        <p:blipFill>
          <a:blip r:embed="rId4"/>
          <a:stretch>
            <a:fillRect/>
          </a:stretch>
        </p:blipFill>
        <p:spPr>
          <a:xfrm>
            <a:off x="517787" y="1411552"/>
            <a:ext cx="548640" cy="548640"/>
          </a:xfrm>
          <a:prstGeom prst="rect">
            <a:avLst/>
          </a:prstGeom>
        </p:spPr>
      </p:pic>
      <p:sp>
        <p:nvSpPr>
          <p:cNvPr id="9" name="Text Placeholder 14">
            <a:extLst>
              <a:ext uri="{FF2B5EF4-FFF2-40B4-BE49-F238E27FC236}">
                <a16:creationId xmlns:a16="http://schemas.microsoft.com/office/drawing/2014/main" id="{F48BFDC7-0393-8A2C-5FE5-F7341664D56A}"/>
              </a:ext>
            </a:extLst>
          </p:cNvPr>
          <p:cNvSpPr txBox="1"/>
          <p:nvPr/>
        </p:nvSpPr>
        <p:spPr>
          <a:xfrm>
            <a:off x="1209308" y="1392315"/>
            <a:ext cx="4187640" cy="2237164"/>
          </a:xfrm>
          <a:prstGeom prst="rect">
            <a:avLst/>
          </a:prstGeom>
        </p:spPr>
        <p:txBody>
          <a:bodyPr vert="horz" lIns="91440" tIns="45720" rIns="91440" bIns="45720" rtlCol="0">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spcBef>
                <a:spcPts val="900"/>
              </a:spcBef>
              <a:spcAft>
                <a:spcPts val="1200"/>
              </a:spcAft>
              <a:buNone/>
            </a:pPr>
            <a:r>
              <a:rPr lang="en-US" sz="1600" dirty="0"/>
              <a:t>UnitedHealthcare has thousands of national, regional, local chain and independent neighborhood pharmacies in the network</a:t>
            </a:r>
          </a:p>
          <a:p>
            <a:pPr marL="0" indent="0">
              <a:lnSpc>
                <a:spcPct val="100000"/>
              </a:lnSpc>
              <a:spcBef>
                <a:spcPts val="900"/>
              </a:spcBef>
              <a:spcAft>
                <a:spcPts val="1200"/>
              </a:spcAft>
              <a:buNone/>
            </a:pPr>
            <a:r>
              <a:rPr lang="en-US" sz="1600" dirty="0"/>
              <a:t>Thousands of covered brand-name and generic prescription drugs</a:t>
            </a:r>
          </a:p>
          <a:p>
            <a:pPr marL="0" indent="0">
              <a:lnSpc>
                <a:spcPct val="100000"/>
              </a:lnSpc>
              <a:spcBef>
                <a:spcPts val="900"/>
              </a:spcBef>
              <a:spcAft>
                <a:spcPts val="1200"/>
              </a:spcAft>
              <a:buNone/>
            </a:pPr>
            <a:r>
              <a:rPr lang="en-US" sz="1600" dirty="0"/>
              <a:t>Bonus drug coverage in addition to Medicare Part D drug coverage</a:t>
            </a:r>
          </a:p>
        </p:txBody>
      </p:sp>
      <p:pic>
        <p:nvPicPr>
          <p:cNvPr id="7" name="Picture 6">
            <a:extLst>
              <a:ext uri="{FF2B5EF4-FFF2-40B4-BE49-F238E27FC236}">
                <a16:creationId xmlns:a16="http://schemas.microsoft.com/office/drawing/2014/main" id="{11B17034-74BF-5BD4-A83F-C60BF2C371E2}"/>
              </a:ext>
            </a:extLst>
          </p:cNvPr>
          <p:cNvPicPr>
            <a:picLocks noChangeAspect="1"/>
          </p:cNvPicPr>
          <p:nvPr/>
        </p:nvPicPr>
        <p:blipFill>
          <a:blip r:embed="rId5"/>
          <a:stretch>
            <a:fillRect/>
          </a:stretch>
        </p:blipFill>
        <p:spPr>
          <a:xfrm>
            <a:off x="517787" y="2407376"/>
            <a:ext cx="548640" cy="548640"/>
          </a:xfrm>
          <a:prstGeom prst="rect">
            <a:avLst/>
          </a:prstGeom>
        </p:spPr>
      </p:pic>
      <p:pic>
        <p:nvPicPr>
          <p:cNvPr id="10" name="Picture 9">
            <a:extLst>
              <a:ext uri="{FF2B5EF4-FFF2-40B4-BE49-F238E27FC236}">
                <a16:creationId xmlns:a16="http://schemas.microsoft.com/office/drawing/2014/main" id="{5BBBA766-0234-CA20-9818-A9D069A3FDE1}"/>
              </a:ext>
            </a:extLst>
          </p:cNvPr>
          <p:cNvPicPr>
            <a:picLocks noChangeAspect="1"/>
          </p:cNvPicPr>
          <p:nvPr/>
        </p:nvPicPr>
        <p:blipFill>
          <a:blip r:embed="rId6"/>
          <a:stretch>
            <a:fillRect/>
          </a:stretch>
        </p:blipFill>
        <p:spPr>
          <a:xfrm>
            <a:off x="517787" y="3178025"/>
            <a:ext cx="548640" cy="548640"/>
          </a:xfrm>
          <a:prstGeom prst="rect">
            <a:avLst/>
          </a:prstGeom>
        </p:spPr>
      </p:pic>
      <p:sp>
        <p:nvSpPr>
          <p:cNvPr id="2" name="Title 1">
            <a:extLst>
              <a:ext uri="{FF2B5EF4-FFF2-40B4-BE49-F238E27FC236}">
                <a16:creationId xmlns:a16="http://schemas.microsoft.com/office/drawing/2014/main" id="{83704E68-F2D7-E57E-46E3-BE9B363AFA44}"/>
              </a:ext>
            </a:extLst>
          </p:cNvPr>
          <p:cNvSpPr txBox="1"/>
          <p:nvPr/>
        </p:nvSpPr>
        <p:spPr>
          <a:xfrm>
            <a:off x="374906" y="344453"/>
            <a:ext cx="7074191"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Part D prescription drug coverage</a:t>
            </a:r>
          </a:p>
        </p:txBody>
      </p:sp>
    </p:spTree>
    <p:extLst>
      <p:ext uri="{BB962C8B-B14F-4D97-AF65-F5344CB8AC3E}">
        <p14:creationId xmlns:p14="http://schemas.microsoft.com/office/powerpoint/2010/main" val="10303633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4944-B61D-96F4-94D2-D999E7413900}"/>
              </a:ext>
            </a:extLst>
          </p:cNvPr>
          <p:cNvSpPr>
            <a:spLocks noGrp="1"/>
          </p:cNvSpPr>
          <p:nvPr>
            <p:ph type="title"/>
          </p:nvPr>
        </p:nvSpPr>
        <p:spPr/>
        <p:txBody>
          <a:bodyPr/>
          <a:lstStyle/>
          <a:p>
            <a:r>
              <a:rPr lang="en-US" dirty="0"/>
              <a:t>Late Enrollment Penalty (LEP) – Part D</a:t>
            </a:r>
          </a:p>
        </p:txBody>
      </p:sp>
      <p:sp>
        <p:nvSpPr>
          <p:cNvPr id="3" name="Slide Number Placeholder 2">
            <a:extLst>
              <a:ext uri="{FF2B5EF4-FFF2-40B4-BE49-F238E27FC236}">
                <a16:creationId xmlns:a16="http://schemas.microsoft.com/office/drawing/2014/main" id="{40C765A5-0B83-94A6-7691-DB5E1620D41E}"/>
              </a:ext>
            </a:extLst>
          </p:cNvPr>
          <p:cNvSpPr>
            <a:spLocks noGrp="1"/>
          </p:cNvSpPr>
          <p:nvPr>
            <p:ph type="sldNum" sz="quarter" idx="12"/>
          </p:nvPr>
        </p:nvSpPr>
        <p:spPr>
          <a:xfrm>
            <a:off x="8432459" y="6275641"/>
            <a:ext cx="352985" cy="374396"/>
          </a:xfrm>
        </p:spPr>
        <p:txBody>
          <a:bodyPr/>
          <a:lstStyle/>
          <a:p>
            <a:fld id="{90F9BDA0-AF0E-4BA8-B742-3B9C92A3E6FE}" type="slidenum">
              <a:rPr lang="en-US" smtClean="0"/>
              <a:t>18</a:t>
            </a:fld>
            <a:endParaRPr lang="en-US"/>
          </a:p>
        </p:txBody>
      </p:sp>
      <p:sp>
        <p:nvSpPr>
          <p:cNvPr id="4" name="Text Placeholder 3">
            <a:extLst>
              <a:ext uri="{FF2B5EF4-FFF2-40B4-BE49-F238E27FC236}">
                <a16:creationId xmlns:a16="http://schemas.microsoft.com/office/drawing/2014/main" id="{E9692953-E6E7-8CCA-7458-A8E679D1A25A}"/>
              </a:ext>
            </a:extLst>
          </p:cNvPr>
          <p:cNvSpPr>
            <a:spLocks noGrp="1"/>
          </p:cNvSpPr>
          <p:nvPr>
            <p:ph type="body" sz="quarter" idx="13"/>
          </p:nvPr>
        </p:nvSpPr>
        <p:spPr>
          <a:xfrm>
            <a:off x="374903" y="1340270"/>
            <a:ext cx="4288537" cy="4693366"/>
          </a:xfrm>
        </p:spPr>
        <p:txBody>
          <a:bodyPr/>
          <a:lstStyle/>
          <a:p>
            <a:pPr marL="0" indent="0">
              <a:spcBef>
                <a:spcPts val="900"/>
              </a:spcBef>
              <a:buNone/>
            </a:pPr>
            <a:r>
              <a:rPr lang="en-US" b="1">
                <a:solidFill>
                  <a:schemeClr val="tx1"/>
                </a:solidFill>
                <a:effectLst/>
                <a:latin typeface="Arial" panose="020B0604020202020204" pitchFamily="34" charset="0"/>
              </a:rPr>
              <a:t>What is it?</a:t>
            </a:r>
            <a:br>
              <a:rPr lang="en-US" sz="1200" b="1">
                <a:solidFill>
                  <a:schemeClr val="tx1"/>
                </a:solidFill>
                <a:effectLst/>
                <a:latin typeface="Arial" panose="020B0604020202020204" pitchFamily="34" charset="0"/>
              </a:rPr>
            </a:br>
            <a:r>
              <a:rPr lang="en-US" sz="1200">
                <a:solidFill>
                  <a:schemeClr val="tx1"/>
                </a:solidFill>
                <a:latin typeface="Arial" panose="020B0604020202020204" pitchFamily="34" charset="0"/>
              </a:rPr>
              <a:t>The LEP is a late fee Medicare charges if you had 63 days or more without prescription drug coverage. This can </a:t>
            </a:r>
            <a:br>
              <a:rPr lang="en-US" sz="1200">
                <a:solidFill>
                  <a:schemeClr val="tx1"/>
                </a:solidFill>
                <a:latin typeface="Arial" panose="020B0604020202020204" pitchFamily="34" charset="0"/>
              </a:rPr>
            </a:br>
            <a:r>
              <a:rPr lang="en-US" sz="1200">
                <a:solidFill>
                  <a:schemeClr val="tx1"/>
                </a:solidFill>
                <a:latin typeface="Arial" panose="020B0604020202020204" pitchFamily="34" charset="0"/>
              </a:rPr>
              <a:t>happen if:</a:t>
            </a:r>
          </a:p>
          <a:p>
            <a:pPr>
              <a:spcBef>
                <a:spcPct val="0"/>
              </a:spcBef>
            </a:pPr>
            <a:r>
              <a:rPr lang="en-US" sz="1200">
                <a:solidFill>
                  <a:schemeClr val="tx1"/>
                </a:solidFill>
                <a:effectLst/>
                <a:latin typeface="Arial" panose="020B0604020202020204" pitchFamily="34" charset="0"/>
              </a:rPr>
              <a:t>You didn’t enroll in a Medicare Prescription Drug plan </a:t>
            </a:r>
            <a:br>
              <a:rPr lang="en-US" sz="1200">
                <a:solidFill>
                  <a:schemeClr val="tx1"/>
                </a:solidFill>
                <a:effectLst/>
                <a:latin typeface="Arial" panose="020B0604020202020204" pitchFamily="34" charset="0"/>
              </a:rPr>
            </a:br>
            <a:r>
              <a:rPr lang="en-US" sz="1200">
                <a:solidFill>
                  <a:schemeClr val="tx1"/>
                </a:solidFill>
                <a:effectLst/>
                <a:latin typeface="Arial" panose="020B0604020202020204" pitchFamily="34" charset="0"/>
              </a:rPr>
              <a:t>when you were first eligible</a:t>
            </a:r>
          </a:p>
          <a:p>
            <a:pPr>
              <a:spcBef>
                <a:spcPct val="0"/>
              </a:spcBef>
            </a:pPr>
            <a:r>
              <a:rPr lang="en-US" sz="1200">
                <a:solidFill>
                  <a:schemeClr val="tx1"/>
                </a:solidFill>
                <a:effectLst/>
                <a:latin typeface="Arial" panose="020B0604020202020204" pitchFamily="34" charset="0"/>
              </a:rPr>
              <a:t>You didn’t have a plan that met Medicare’s minimum standards</a:t>
            </a:r>
          </a:p>
          <a:p>
            <a:pPr marL="0" indent="0">
              <a:spcBef>
                <a:spcPct val="0"/>
              </a:spcBef>
              <a:buNone/>
            </a:pPr>
            <a:r>
              <a:rPr lang="en-US" sz="1200">
                <a:solidFill>
                  <a:schemeClr val="tx1"/>
                </a:solidFill>
                <a:effectLst/>
                <a:latin typeface="Arial" panose="020B0604020202020204" pitchFamily="34" charset="0"/>
              </a:rPr>
              <a:t>The LEP is an amount added to your monthly Medicare premium and billed to you separately by UnitedHealthcare.</a:t>
            </a:r>
          </a:p>
          <a:p>
            <a:pPr marL="0" indent="0">
              <a:spcBef>
                <a:spcPts val="900"/>
              </a:spcBef>
              <a:buNone/>
            </a:pPr>
            <a:r>
              <a:rPr lang="en-US" b="1">
                <a:solidFill>
                  <a:schemeClr val="tx1"/>
                </a:solidFill>
                <a:effectLst/>
                <a:latin typeface="Arial" panose="020B0604020202020204" pitchFamily="34" charset="0"/>
              </a:rPr>
              <a:t>Why does LEP exist?</a:t>
            </a:r>
            <a:br>
              <a:rPr lang="en-US" sz="1200" b="1">
                <a:solidFill>
                  <a:schemeClr val="tx1"/>
                </a:solidFill>
                <a:effectLst/>
                <a:latin typeface="Arial" panose="020B0604020202020204" pitchFamily="34" charset="0"/>
              </a:rPr>
            </a:br>
            <a:r>
              <a:rPr lang="en-US" sz="1200">
                <a:solidFill>
                  <a:schemeClr val="tx1"/>
                </a:solidFill>
                <a:effectLst/>
                <a:latin typeface="Arial" panose="020B0604020202020204" pitchFamily="34" charset="0"/>
              </a:rPr>
              <a:t>It is the federal government’s method to encourage enrollment in the Part D (prescription drug) product so that people who have low utilization offset those who have high utilization.</a:t>
            </a:r>
          </a:p>
          <a:p>
            <a:pPr marL="0" indent="0">
              <a:spcBef>
                <a:spcPts val="900"/>
              </a:spcBef>
              <a:buNone/>
            </a:pPr>
            <a:r>
              <a:rPr lang="en-US" b="1">
                <a:latin typeface="Arial" panose="020B0604020202020204" pitchFamily="34" charset="0"/>
              </a:rPr>
              <a:t>How will I be notified?</a:t>
            </a:r>
            <a:br>
              <a:rPr lang="en-US" sz="1200">
                <a:latin typeface="Arial" panose="020B0604020202020204" pitchFamily="34" charset="0"/>
              </a:rPr>
            </a:br>
            <a:r>
              <a:rPr lang="en-US" sz="1200">
                <a:latin typeface="Arial" panose="020B0604020202020204" pitchFamily="34" charset="0"/>
              </a:rPr>
              <a:t>If you are identified as having a gap in your Medicare Part D prescription coverage, Centers for Medicare &amp; Medicaid Services (CMS) will notify UnitedHealthcare of the dates of the gap. UnitedHealthcare must then notify you with an Attestation Letter within 7 days of the CMS determination.</a:t>
            </a:r>
          </a:p>
          <a:p>
            <a:pPr marL="0" indent="0">
              <a:spcBef>
                <a:spcPts val="900"/>
              </a:spcBef>
              <a:buNone/>
            </a:pPr>
            <a:endParaRPr lang="en-US" sz="1200">
              <a:solidFill>
                <a:schemeClr val="tx1"/>
              </a:solidFill>
              <a:effectLst/>
              <a:latin typeface="Arial" panose="020B0604020202020204" pitchFamily="34" charset="0"/>
            </a:endParaRPr>
          </a:p>
        </p:txBody>
      </p:sp>
      <p:sp>
        <p:nvSpPr>
          <p:cNvPr id="5" name="Text Placeholder 4">
            <a:extLst>
              <a:ext uri="{FF2B5EF4-FFF2-40B4-BE49-F238E27FC236}">
                <a16:creationId xmlns:a16="http://schemas.microsoft.com/office/drawing/2014/main" id="{29D86831-FA5F-CE0E-3615-B7F760D03B3B}"/>
              </a:ext>
            </a:extLst>
          </p:cNvPr>
          <p:cNvSpPr>
            <a:spLocks noGrp="1"/>
          </p:cNvSpPr>
          <p:nvPr>
            <p:ph type="body" sz="quarter" idx="14"/>
          </p:nvPr>
        </p:nvSpPr>
        <p:spPr>
          <a:xfrm>
            <a:off x="4663440" y="1340270"/>
            <a:ext cx="3992880" cy="4693366"/>
          </a:xfrm>
        </p:spPr>
        <p:txBody>
          <a:bodyPr/>
          <a:lstStyle/>
          <a:p>
            <a:pPr marL="0" indent="0">
              <a:buNone/>
            </a:pPr>
            <a:r>
              <a:rPr lang="en-US" b="1">
                <a:latin typeface="Arial" panose="020B0604020202020204" pitchFamily="34" charset="0"/>
              </a:rPr>
              <a:t>What do I need to do next?</a:t>
            </a:r>
            <a:br>
              <a:rPr lang="en-US" sz="1200">
                <a:latin typeface="Arial" panose="020B0604020202020204" pitchFamily="34" charset="0"/>
              </a:rPr>
            </a:br>
            <a:r>
              <a:rPr lang="en-US" sz="1200">
                <a:latin typeface="Arial" panose="020B0604020202020204" pitchFamily="34" charset="0"/>
              </a:rPr>
              <a:t>This letter will provide instructions on how to self-attest to your prior creditable coverage, if applicable. You will be able to attest online or over the phone with UnitedHealthcare (toll-free number will be provided in the letter). You will also have an option to attest in writing. </a:t>
            </a:r>
            <a:r>
              <a:rPr lang="en-US" sz="1200" b="1">
                <a:latin typeface="Arial" panose="020B0604020202020204" pitchFamily="34" charset="0"/>
              </a:rPr>
              <a:t>You have 30 days from the date of notification to attest.</a:t>
            </a:r>
          </a:p>
          <a:p>
            <a:pPr marL="0" indent="0">
              <a:buNone/>
            </a:pPr>
            <a:endParaRPr lang="en-US" sz="1200">
              <a:latin typeface="Arial" panose="020B0604020202020204" pitchFamily="34" charset="0"/>
            </a:endParaRPr>
          </a:p>
        </p:txBody>
      </p:sp>
      <p:pic>
        <p:nvPicPr>
          <p:cNvPr id="6" name="Picture 5" descr="A screenshot of a account settings&#10;&#10;Description automatically generated with low confidence">
            <a:extLst>
              <a:ext uri="{FF2B5EF4-FFF2-40B4-BE49-F238E27FC236}">
                <a16:creationId xmlns:a16="http://schemas.microsoft.com/office/drawing/2014/main" id="{0034A986-74F3-A775-856C-BE9CDEBA0F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59457" y="2901153"/>
            <a:ext cx="3896863" cy="906299"/>
          </a:xfrm>
          <a:prstGeom prst="rect">
            <a:avLst/>
          </a:prstGeom>
          <a:ln w="6350">
            <a:solidFill>
              <a:schemeClr val="tx2"/>
            </a:solidFill>
          </a:ln>
        </p:spPr>
      </p:pic>
    </p:spTree>
    <p:extLst>
      <p:ext uri="{BB962C8B-B14F-4D97-AF65-F5344CB8AC3E}">
        <p14:creationId xmlns:p14="http://schemas.microsoft.com/office/powerpoint/2010/main" val="10347407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E950-06C2-BB72-B68C-8AEA4BA0D812}"/>
              </a:ext>
            </a:extLst>
          </p:cNvPr>
          <p:cNvSpPr>
            <a:spLocks noGrp="1"/>
          </p:cNvSpPr>
          <p:nvPr>
            <p:ph type="title"/>
          </p:nvPr>
        </p:nvSpPr>
        <p:spPr/>
        <p:txBody>
          <a:bodyPr/>
          <a:lstStyle/>
          <a:p>
            <a:r>
              <a:rPr lang="en-US" dirty="0"/>
              <a:t>Changes to Medicare Part D coverage– </a:t>
            </a:r>
            <a:br>
              <a:rPr lang="en-US" dirty="0"/>
            </a:br>
            <a:r>
              <a:rPr lang="en-US" dirty="0"/>
              <a:t>Inflation Reduction Act</a:t>
            </a:r>
          </a:p>
        </p:txBody>
      </p:sp>
      <p:sp>
        <p:nvSpPr>
          <p:cNvPr id="3" name="Slide Number Placeholder 2">
            <a:extLst>
              <a:ext uri="{FF2B5EF4-FFF2-40B4-BE49-F238E27FC236}">
                <a16:creationId xmlns:a16="http://schemas.microsoft.com/office/drawing/2014/main" id="{41CCE627-F8C1-7060-017E-4085F4F08F83}"/>
              </a:ext>
            </a:extLst>
          </p:cNvPr>
          <p:cNvSpPr>
            <a:spLocks noGrp="1"/>
          </p:cNvSpPr>
          <p:nvPr>
            <p:ph type="sldNum" sz="quarter" idx="12"/>
          </p:nvPr>
        </p:nvSpPr>
        <p:spPr/>
        <p:txBody>
          <a:bodyPr/>
          <a:lstStyle/>
          <a:p>
            <a:fld id="{90F9BDA0-AF0E-4BA8-B742-3B9C92A3E6FE}" type="slidenum">
              <a:rPr lang="en-US" smtClean="0"/>
              <a:t>19</a:t>
            </a:fld>
            <a:endParaRPr lang="en-US"/>
          </a:p>
        </p:txBody>
      </p:sp>
      <p:sp>
        <p:nvSpPr>
          <p:cNvPr id="4" name="Text Placeholder 3">
            <a:extLst>
              <a:ext uri="{FF2B5EF4-FFF2-40B4-BE49-F238E27FC236}">
                <a16:creationId xmlns:a16="http://schemas.microsoft.com/office/drawing/2014/main" id="{E41FEF55-CE10-8B61-9DBC-CA142575421E}"/>
              </a:ext>
            </a:extLst>
          </p:cNvPr>
          <p:cNvSpPr>
            <a:spLocks noGrp="1"/>
          </p:cNvSpPr>
          <p:nvPr>
            <p:ph type="body" sz="quarter" idx="13"/>
          </p:nvPr>
        </p:nvSpPr>
        <p:spPr>
          <a:xfrm>
            <a:off x="374904" y="1506086"/>
            <a:ext cx="8322099" cy="4527549"/>
          </a:xfrm>
        </p:spPr>
        <p:txBody>
          <a:bodyPr/>
          <a:lstStyle/>
          <a:p>
            <a:pPr marL="0" indent="0">
              <a:lnSpc>
                <a:spcPct val="100000"/>
              </a:lnSpc>
              <a:buNone/>
            </a:pPr>
            <a:r>
              <a:rPr lang="en-US" sz="1600" b="1" dirty="0"/>
              <a:t>What is it?</a:t>
            </a:r>
            <a:br>
              <a:rPr lang="en-US" sz="1600" b="1" dirty="0"/>
            </a:br>
            <a:r>
              <a:rPr lang="en-US" sz="1200" dirty="0"/>
              <a:t>The Inflation Reduction Act (IRA) was signed into law in 2022. All UnitedHealthcare Group Retiree Medicare Part D plans (MAPD and PDP) are impacted.</a:t>
            </a:r>
          </a:p>
          <a:p>
            <a:pPr marL="0" indent="0">
              <a:lnSpc>
                <a:spcPct val="100000"/>
              </a:lnSpc>
              <a:spcBef>
                <a:spcPts val="900"/>
              </a:spcBef>
              <a:buNone/>
            </a:pPr>
            <a:r>
              <a:rPr lang="en-US" sz="1600" b="1" dirty="0"/>
              <a:t>What does this mean?</a:t>
            </a:r>
            <a:br>
              <a:rPr lang="en-US" sz="1600" b="1" dirty="0"/>
            </a:br>
            <a:r>
              <a:rPr lang="en-US" sz="1200" dirty="0"/>
              <a:t>Beginning January 1, 2025:</a:t>
            </a:r>
          </a:p>
          <a:p>
            <a:pPr>
              <a:lnSpc>
                <a:spcPct val="100000"/>
              </a:lnSpc>
            </a:pPr>
            <a:r>
              <a:rPr lang="en-US" sz="1200" dirty="0"/>
              <a:t>The coverage gap stage (donut hole) is eliminated. The drug stages will be the initial coverage stage and catastrophic coverage stage.</a:t>
            </a:r>
          </a:p>
          <a:p>
            <a:pPr>
              <a:lnSpc>
                <a:spcPct val="100000"/>
              </a:lnSpc>
            </a:pPr>
            <a:r>
              <a:rPr lang="en-US" sz="1200" dirty="0"/>
              <a:t>Your 2025 total out-of-pocket costs for Part D prescription drug costs will be limited to $2,000. </a:t>
            </a:r>
            <a:br>
              <a:rPr lang="en-US" sz="1200" dirty="0"/>
            </a:br>
            <a:r>
              <a:rPr lang="en-US" sz="1200" dirty="0"/>
              <a:t>That means that after you and others on your behalf have paid a combined total of $2,000 for your Medicare Part D covered drugs, you will move from the initial coverage stage to the catastrophic coverage stage.</a:t>
            </a:r>
          </a:p>
          <a:p>
            <a:pPr>
              <a:lnSpc>
                <a:spcPct val="100000"/>
              </a:lnSpc>
            </a:pPr>
            <a:r>
              <a:rPr lang="en-US" sz="1200" dirty="0"/>
              <a:t>All Medicare Part D enrollees will have the option to pay their out-of-pocket prescription drug costs in monthly installments over the course of the year. This is referred to as the Medicare Prescription Payment Plan.</a:t>
            </a:r>
          </a:p>
        </p:txBody>
      </p:sp>
    </p:spTree>
    <p:extLst>
      <p:ext uri="{BB962C8B-B14F-4D97-AF65-F5344CB8AC3E}">
        <p14:creationId xmlns:p14="http://schemas.microsoft.com/office/powerpoint/2010/main" val="33475712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lide Number Placeholder 101">
            <a:extLst>
              <a:ext uri="{FF2B5EF4-FFF2-40B4-BE49-F238E27FC236}">
                <a16:creationId xmlns:a16="http://schemas.microsoft.com/office/drawing/2014/main" id="{E4C588A8-CB36-6846-8CFE-DBCDAC1461D7}"/>
              </a:ext>
            </a:extLst>
          </p:cNvPr>
          <p:cNvSpPr>
            <a:spLocks noGrp="1"/>
          </p:cNvSpPr>
          <p:nvPr>
            <p:ph type="sldNum" sz="quarter" idx="10"/>
          </p:nvPr>
        </p:nvSpPr>
        <p:spPr/>
        <p:txBody>
          <a:bodyPr/>
          <a:lstStyle/>
          <a:p>
            <a:fld id="{66DE20E4-D496-034F-914D-F7F15B93E95B}" type="slidenum">
              <a:rPr lang="en-US" smtClean="0"/>
              <a:t>2</a:t>
            </a:fld>
            <a:endParaRPr lang="en-US"/>
          </a:p>
        </p:txBody>
      </p:sp>
      <p:sp>
        <p:nvSpPr>
          <p:cNvPr id="2" name="Text Placeholder 1">
            <a:extLst>
              <a:ext uri="{FF2B5EF4-FFF2-40B4-BE49-F238E27FC236}">
                <a16:creationId xmlns:a16="http://schemas.microsoft.com/office/drawing/2014/main" id="{3FD99A23-38BD-DD40-9DCF-BF6B64EBC40A}"/>
              </a:ext>
            </a:extLst>
          </p:cNvPr>
          <p:cNvSpPr>
            <a:spLocks noGrp="1"/>
          </p:cNvSpPr>
          <p:nvPr>
            <p:ph type="body" sz="quarter" idx="12"/>
          </p:nvPr>
        </p:nvSpPr>
        <p:spPr/>
        <p:txBody>
          <a:bodyPr/>
          <a:lstStyle/>
          <a:p>
            <a:r>
              <a:rPr lang="en-US"/>
              <a:t>1</a:t>
            </a:r>
          </a:p>
        </p:txBody>
      </p:sp>
      <p:sp>
        <p:nvSpPr>
          <p:cNvPr id="5" name="Text Placeholder 4">
            <a:extLst>
              <a:ext uri="{FF2B5EF4-FFF2-40B4-BE49-F238E27FC236}">
                <a16:creationId xmlns:a16="http://schemas.microsoft.com/office/drawing/2014/main" id="{7A6D3C32-CF2C-1348-8F02-CFAA0D31B046}"/>
              </a:ext>
            </a:extLst>
          </p:cNvPr>
          <p:cNvSpPr>
            <a:spLocks noGrp="1"/>
          </p:cNvSpPr>
          <p:nvPr>
            <p:ph type="body" sz="quarter" idx="13"/>
          </p:nvPr>
        </p:nvSpPr>
        <p:spPr/>
        <p:txBody>
          <a:bodyPr/>
          <a:lstStyle/>
          <a:p>
            <a:r>
              <a:rPr lang="en-US"/>
              <a:t>2</a:t>
            </a:r>
          </a:p>
        </p:txBody>
      </p:sp>
      <p:sp>
        <p:nvSpPr>
          <p:cNvPr id="6" name="Text Placeholder 5">
            <a:extLst>
              <a:ext uri="{FF2B5EF4-FFF2-40B4-BE49-F238E27FC236}">
                <a16:creationId xmlns:a16="http://schemas.microsoft.com/office/drawing/2014/main" id="{27071295-8F28-1042-BE6A-FE5377D3D741}"/>
              </a:ext>
            </a:extLst>
          </p:cNvPr>
          <p:cNvSpPr>
            <a:spLocks noGrp="1"/>
          </p:cNvSpPr>
          <p:nvPr>
            <p:ph type="body" sz="quarter" idx="14"/>
          </p:nvPr>
        </p:nvSpPr>
        <p:spPr/>
        <p:txBody>
          <a:bodyPr/>
          <a:lstStyle/>
          <a:p>
            <a:r>
              <a:rPr lang="en-US"/>
              <a:t>3</a:t>
            </a:r>
          </a:p>
        </p:txBody>
      </p:sp>
      <p:sp>
        <p:nvSpPr>
          <p:cNvPr id="7" name="Text Placeholder 6">
            <a:extLst>
              <a:ext uri="{FF2B5EF4-FFF2-40B4-BE49-F238E27FC236}">
                <a16:creationId xmlns:a16="http://schemas.microsoft.com/office/drawing/2014/main" id="{B4F1F54D-E323-1245-9B80-6AFAC5223104}"/>
              </a:ext>
            </a:extLst>
          </p:cNvPr>
          <p:cNvSpPr>
            <a:spLocks noGrp="1"/>
          </p:cNvSpPr>
          <p:nvPr>
            <p:ph type="body" sz="quarter" idx="15"/>
          </p:nvPr>
        </p:nvSpPr>
        <p:spPr/>
        <p:txBody>
          <a:bodyPr/>
          <a:lstStyle/>
          <a:p>
            <a:r>
              <a:rPr lang="en-US"/>
              <a:t>4</a:t>
            </a:r>
          </a:p>
        </p:txBody>
      </p:sp>
      <p:sp>
        <p:nvSpPr>
          <p:cNvPr id="20" name="Text Placeholder 19">
            <a:extLst>
              <a:ext uri="{FF2B5EF4-FFF2-40B4-BE49-F238E27FC236}">
                <a16:creationId xmlns:a16="http://schemas.microsoft.com/office/drawing/2014/main" id="{C3DEC70E-B8B4-EA4A-9EED-1922960930A4}"/>
              </a:ext>
            </a:extLst>
          </p:cNvPr>
          <p:cNvSpPr>
            <a:spLocks noGrp="1"/>
          </p:cNvSpPr>
          <p:nvPr>
            <p:ph type="body" sz="quarter" idx="16"/>
          </p:nvPr>
        </p:nvSpPr>
        <p:spPr>
          <a:xfrm>
            <a:off x="1923122" y="1039996"/>
            <a:ext cx="4369737" cy="328313"/>
          </a:xfrm>
        </p:spPr>
        <p:txBody>
          <a:bodyPr/>
          <a:lstStyle/>
          <a:p>
            <a:r>
              <a:rPr lang="en-US" sz="1800"/>
              <a:t>Original Medicare basics</a:t>
            </a:r>
          </a:p>
        </p:txBody>
      </p:sp>
      <p:sp>
        <p:nvSpPr>
          <p:cNvPr id="22" name="Text Placeholder 21">
            <a:extLst>
              <a:ext uri="{FF2B5EF4-FFF2-40B4-BE49-F238E27FC236}">
                <a16:creationId xmlns:a16="http://schemas.microsoft.com/office/drawing/2014/main" id="{E85229C5-34B1-7844-ADFA-43F7B52F7ADD}"/>
              </a:ext>
            </a:extLst>
          </p:cNvPr>
          <p:cNvSpPr>
            <a:spLocks noGrp="1"/>
          </p:cNvSpPr>
          <p:nvPr>
            <p:ph type="body" sz="quarter" idx="18"/>
          </p:nvPr>
        </p:nvSpPr>
        <p:spPr>
          <a:xfrm>
            <a:off x="1923122" y="2380568"/>
            <a:ext cx="4369737" cy="328313"/>
          </a:xfrm>
        </p:spPr>
        <p:txBody>
          <a:bodyPr/>
          <a:lstStyle/>
          <a:p>
            <a:r>
              <a:rPr lang="en-US" sz="1800"/>
              <a:t>Plan benefits, programs and features</a:t>
            </a:r>
          </a:p>
        </p:txBody>
      </p:sp>
      <p:sp>
        <p:nvSpPr>
          <p:cNvPr id="24" name="Text Placeholder 23">
            <a:extLst>
              <a:ext uri="{FF2B5EF4-FFF2-40B4-BE49-F238E27FC236}">
                <a16:creationId xmlns:a16="http://schemas.microsoft.com/office/drawing/2014/main" id="{61948170-422A-B048-A31E-2D5E3D20CD30}"/>
              </a:ext>
            </a:extLst>
          </p:cNvPr>
          <p:cNvSpPr>
            <a:spLocks noGrp="1"/>
          </p:cNvSpPr>
          <p:nvPr>
            <p:ph type="body" sz="quarter" idx="20"/>
          </p:nvPr>
        </p:nvSpPr>
        <p:spPr>
          <a:xfrm>
            <a:off x="1923122" y="3714734"/>
            <a:ext cx="4369737" cy="328313"/>
          </a:xfrm>
        </p:spPr>
        <p:txBody>
          <a:bodyPr/>
          <a:lstStyle/>
          <a:p>
            <a:r>
              <a:rPr lang="en-US" sz="1800"/>
              <a:t>What to expect next</a:t>
            </a:r>
          </a:p>
        </p:txBody>
      </p:sp>
      <p:sp>
        <p:nvSpPr>
          <p:cNvPr id="26" name="Text Placeholder 25">
            <a:extLst>
              <a:ext uri="{FF2B5EF4-FFF2-40B4-BE49-F238E27FC236}">
                <a16:creationId xmlns:a16="http://schemas.microsoft.com/office/drawing/2014/main" id="{D82CCD0B-75A4-6441-A706-AF6BD9785F8B}"/>
              </a:ext>
            </a:extLst>
          </p:cNvPr>
          <p:cNvSpPr>
            <a:spLocks noGrp="1"/>
          </p:cNvSpPr>
          <p:nvPr>
            <p:ph type="body" sz="quarter" idx="22"/>
          </p:nvPr>
        </p:nvSpPr>
        <p:spPr>
          <a:xfrm>
            <a:off x="1923122" y="5055306"/>
            <a:ext cx="4369737" cy="328313"/>
          </a:xfrm>
        </p:spPr>
        <p:txBody>
          <a:bodyPr/>
          <a:lstStyle/>
          <a:p>
            <a:r>
              <a:rPr lang="en-US" sz="1800" dirty="0"/>
              <a:t>How to enroll</a:t>
            </a:r>
          </a:p>
        </p:txBody>
      </p:sp>
    </p:spTree>
    <p:extLst>
      <p:ext uri="{BB962C8B-B14F-4D97-AF65-F5344CB8AC3E}">
        <p14:creationId xmlns:p14="http://schemas.microsoft.com/office/powerpoint/2010/main" val="130867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ABDD-E9CE-D1F7-75A4-83B7A5D5668C}"/>
              </a:ext>
            </a:extLst>
          </p:cNvPr>
          <p:cNvSpPr>
            <a:spLocks noGrp="1"/>
          </p:cNvSpPr>
          <p:nvPr>
            <p:ph type="title"/>
          </p:nvPr>
        </p:nvSpPr>
        <p:spPr/>
        <p:txBody>
          <a:bodyPr/>
          <a:lstStyle/>
          <a:p>
            <a:r>
              <a:rPr lang="en-US" dirty="0">
                <a:solidFill>
                  <a:srgbClr val="002677"/>
                </a:solidFill>
                <a:effectLst/>
              </a:rPr>
              <a:t>Medicare Prescription Payment Plan</a:t>
            </a:r>
            <a:endParaRPr lang="en-US" dirty="0"/>
          </a:p>
        </p:txBody>
      </p:sp>
      <p:sp>
        <p:nvSpPr>
          <p:cNvPr id="8" name="Text Placeholder 7">
            <a:extLst>
              <a:ext uri="{FF2B5EF4-FFF2-40B4-BE49-F238E27FC236}">
                <a16:creationId xmlns:a16="http://schemas.microsoft.com/office/drawing/2014/main" id="{FB2FF230-9773-C882-2DD3-F88581C3AC66}"/>
              </a:ext>
            </a:extLst>
          </p:cNvPr>
          <p:cNvSpPr>
            <a:spLocks noGrp="1"/>
          </p:cNvSpPr>
          <p:nvPr>
            <p:ph type="body" sz="quarter" idx="13"/>
          </p:nvPr>
        </p:nvSpPr>
        <p:spPr>
          <a:xfrm>
            <a:off x="374904" y="1133732"/>
            <a:ext cx="8303429" cy="4778871"/>
          </a:xfrm>
        </p:spPr>
        <p:txBody>
          <a:bodyPr/>
          <a:lstStyle/>
          <a:p>
            <a:pPr marL="0" indent="0">
              <a:buNone/>
            </a:pPr>
            <a:r>
              <a:rPr lang="en-US" sz="1600" b="1">
                <a:solidFill>
                  <a:srgbClr val="002576"/>
                </a:solidFill>
                <a:effectLst/>
                <a:latin typeface="Arial" panose="020B0604020202020204" pitchFamily="34" charset="0"/>
              </a:rPr>
              <a:t>What is it?</a:t>
            </a:r>
            <a:endParaRPr lang="en-US" sz="1600">
              <a:solidFill>
                <a:srgbClr val="002576"/>
              </a:solidFill>
              <a:effectLst/>
              <a:latin typeface="Arial" panose="020B0604020202020204" pitchFamily="34" charset="0"/>
            </a:endParaRPr>
          </a:p>
          <a:p>
            <a:pPr marL="0" indent="0">
              <a:buNone/>
            </a:pPr>
            <a:r>
              <a:rPr lang="en-US" sz="1200">
                <a:solidFill>
                  <a:srgbClr val="002576"/>
                </a:solidFill>
                <a:effectLst/>
                <a:latin typeface="Arial" panose="020B0604020202020204" pitchFamily="34" charset="0"/>
              </a:rPr>
              <a:t>The Medicare Prescription Payment Plan is a new program created under the Inflation Reduction Act </a:t>
            </a:r>
            <a:r>
              <a:rPr lang="en-US" sz="1200">
                <a:solidFill>
                  <a:srgbClr val="002677"/>
                </a:solidFill>
                <a:effectLst/>
              </a:rPr>
              <a:t>that allows participants to spread their covered Part D out-of-pocket spending over the remainder of the calendar year.</a:t>
            </a:r>
          </a:p>
          <a:p>
            <a:pPr marL="0" indent="0">
              <a:spcBef>
                <a:spcPts val="1500"/>
              </a:spcBef>
              <a:buNone/>
            </a:pPr>
            <a:r>
              <a:rPr lang="en-US" sz="1600" b="1">
                <a:solidFill>
                  <a:srgbClr val="002576"/>
                </a:solidFill>
                <a:effectLst/>
                <a:latin typeface="Arial" panose="020B0604020202020204" pitchFamily="34" charset="0"/>
              </a:rPr>
              <a:t>Who can participate in the Medicare Prescription Payment Plan program?</a:t>
            </a:r>
            <a:endParaRPr lang="en-US" sz="1600">
              <a:solidFill>
                <a:srgbClr val="002576"/>
              </a:solidFill>
              <a:effectLst/>
              <a:latin typeface="Arial" panose="020B0604020202020204" pitchFamily="34" charset="0"/>
            </a:endParaRPr>
          </a:p>
          <a:p>
            <a:pPr marL="0" indent="0">
              <a:buNone/>
            </a:pPr>
            <a:r>
              <a:rPr lang="en-US" sz="1200">
                <a:solidFill>
                  <a:srgbClr val="002677"/>
                </a:solidFill>
                <a:effectLst/>
              </a:rPr>
              <a:t>All Part D enrollees in employer group plans are eligible to participate in the Medicare Prescription Payment Plan beginning on or after January 1, 2025. Information about the program is included in select plan materials.</a:t>
            </a:r>
          </a:p>
          <a:p>
            <a:pPr marL="0" indent="0">
              <a:buNone/>
            </a:pPr>
            <a:r>
              <a:rPr lang="en-US" sz="1200">
                <a:solidFill>
                  <a:srgbClr val="002576"/>
                </a:solidFill>
                <a:effectLst/>
                <a:latin typeface="Arial" panose="020B0604020202020204" pitchFamily="34" charset="0"/>
              </a:rPr>
              <a:t>While this program is available to anyone with Medicare Part D, enrollees with high cost-sharing earlier in the plan year are more likely to benefit from the program.</a:t>
            </a:r>
          </a:p>
          <a:p>
            <a:pPr marL="0" indent="0">
              <a:buNone/>
            </a:pPr>
            <a:r>
              <a:rPr lang="en-US" sz="1200">
                <a:solidFill>
                  <a:srgbClr val="002576"/>
                </a:solidFill>
                <a:effectLst/>
                <a:latin typeface="Arial" panose="020B0604020202020204" pitchFamily="34" charset="0"/>
              </a:rPr>
              <a:t>This program may not be a good fit for members who have low yearly drug costs, who are not likely to reach the $2,000 annual out-of-pocket maximum, or who have Extra Help or another government program to help save on their prescription drug costs.</a:t>
            </a:r>
          </a:p>
          <a:p>
            <a:pPr marL="0" indent="0">
              <a:spcBef>
                <a:spcPts val="1500"/>
              </a:spcBef>
              <a:buNone/>
            </a:pPr>
            <a:r>
              <a:rPr lang="en-US" sz="1600" b="1">
                <a:solidFill>
                  <a:srgbClr val="002576"/>
                </a:solidFill>
                <a:effectLst/>
                <a:latin typeface="Arial" panose="020B0604020202020204" pitchFamily="34" charset="0"/>
              </a:rPr>
              <a:t>How does it work?</a:t>
            </a:r>
            <a:endParaRPr lang="en-US" sz="1600">
              <a:solidFill>
                <a:srgbClr val="002576"/>
              </a:solidFill>
              <a:effectLst/>
              <a:latin typeface="Arial" panose="020B0604020202020204" pitchFamily="34" charset="0"/>
            </a:endParaRPr>
          </a:p>
          <a:p>
            <a:r>
              <a:rPr lang="en-US" sz="1200">
                <a:solidFill>
                  <a:srgbClr val="002576"/>
                </a:solidFill>
                <a:effectLst/>
              </a:rPr>
              <a:t>A member can opt in to the program through the plan online, over the phone or by mail</a:t>
            </a:r>
          </a:p>
          <a:p>
            <a:r>
              <a:rPr lang="en-US" sz="1200">
                <a:solidFill>
                  <a:srgbClr val="002576"/>
                </a:solidFill>
                <a:effectLst/>
              </a:rPr>
              <a:t>The member pays $0 up front for their Part D medication, and the plan pays the pharmacy for the member's cost share</a:t>
            </a:r>
          </a:p>
          <a:p>
            <a:r>
              <a:rPr lang="en-US" sz="1200">
                <a:solidFill>
                  <a:srgbClr val="002677"/>
                </a:solidFill>
              </a:rPr>
              <a:t>The plan sends monthly bills to the member, which can be paid online, over the phone or by opting in to autopay</a:t>
            </a:r>
          </a:p>
          <a:p>
            <a:r>
              <a:rPr lang="en-US" sz="1200">
                <a:solidFill>
                  <a:srgbClr val="002677"/>
                </a:solidFill>
                <a:effectLst/>
              </a:rPr>
              <a:t>Future payments increase as the member continues to fill prescriptions throughout the year</a:t>
            </a:r>
          </a:p>
          <a:p>
            <a:r>
              <a:rPr lang="en-US" sz="1200">
                <a:solidFill>
                  <a:srgbClr val="002677"/>
                </a:solidFill>
                <a:effectLst/>
              </a:rPr>
              <a:t>The member won't pay interest or fees on the amount owed even if the payment is late</a:t>
            </a:r>
          </a:p>
        </p:txBody>
      </p:sp>
      <p:sp>
        <p:nvSpPr>
          <p:cNvPr id="5" name="Slide Number Placeholder 101">
            <a:extLst>
              <a:ext uri="{FF2B5EF4-FFF2-40B4-BE49-F238E27FC236}">
                <a16:creationId xmlns:a16="http://schemas.microsoft.com/office/drawing/2014/main" id="{C44B2790-7504-2870-CEB2-E7B287039370}"/>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20</a:t>
            </a:fld>
            <a:endParaRPr lang="en-US" sz="800"/>
          </a:p>
        </p:txBody>
      </p:sp>
    </p:spTree>
    <p:extLst>
      <p:ext uri="{BB962C8B-B14F-4D97-AF65-F5344CB8AC3E}">
        <p14:creationId xmlns:p14="http://schemas.microsoft.com/office/powerpoint/2010/main" val="28669400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E861-B5D3-80B4-2245-9D34AEDC2485}"/>
              </a:ext>
            </a:extLst>
          </p:cNvPr>
          <p:cNvSpPr>
            <a:spLocks noGrp="1"/>
          </p:cNvSpPr>
          <p:nvPr>
            <p:ph type="title"/>
          </p:nvPr>
        </p:nvSpPr>
        <p:spPr/>
        <p:txBody>
          <a:bodyPr/>
          <a:lstStyle/>
          <a:p>
            <a:r>
              <a:rPr lang="en-US" b="1" dirty="0">
                <a:solidFill>
                  <a:schemeClr val="tx1"/>
                </a:solidFill>
                <a:effectLst/>
              </a:rPr>
              <a:t>Your plan's drug coverage stages and costs</a:t>
            </a:r>
            <a:endParaRPr lang="en-US" dirty="0">
              <a:solidFill>
                <a:schemeClr val="tx1"/>
              </a:solidFill>
            </a:endParaRPr>
          </a:p>
        </p:txBody>
      </p:sp>
      <p:sp>
        <p:nvSpPr>
          <p:cNvPr id="5" name="Text Placeholder 4">
            <a:extLst>
              <a:ext uri="{FF2B5EF4-FFF2-40B4-BE49-F238E27FC236}">
                <a16:creationId xmlns:a16="http://schemas.microsoft.com/office/drawing/2014/main" id="{B3CD832B-8279-9162-9158-CE9D62F1EC21}"/>
              </a:ext>
            </a:extLst>
          </p:cNvPr>
          <p:cNvSpPr>
            <a:spLocks noGrp="1"/>
          </p:cNvSpPr>
          <p:nvPr>
            <p:ph type="body" sz="quarter" idx="21"/>
          </p:nvPr>
        </p:nvSpPr>
        <p:spPr>
          <a:xfrm>
            <a:off x="883583" y="2536138"/>
            <a:ext cx="2197432" cy="2145192"/>
          </a:xfrm>
        </p:spPr>
        <p:txBody>
          <a:bodyPr/>
          <a:lstStyle/>
          <a:p>
            <a:pPr marL="0" indent="0">
              <a:buNone/>
            </a:pPr>
            <a:r>
              <a:rPr lang="en-US" sz="1400">
                <a:solidFill>
                  <a:schemeClr val="tx1"/>
                </a:solidFill>
                <a:effectLst/>
              </a:rPr>
              <a:t>If your plan has a deductible, you pay the total cost of your drugs until you reach your deductible.</a:t>
            </a:r>
            <a:endParaRPr lang="en-US" sz="1400" b="1">
              <a:solidFill>
                <a:schemeClr val="tx1"/>
              </a:solidFill>
            </a:endParaRPr>
          </a:p>
        </p:txBody>
      </p:sp>
      <p:grpSp>
        <p:nvGrpSpPr>
          <p:cNvPr id="13" name="Group 12">
            <a:extLst>
              <a:ext uri="{FF2B5EF4-FFF2-40B4-BE49-F238E27FC236}">
                <a16:creationId xmlns:a16="http://schemas.microsoft.com/office/drawing/2014/main" id="{89065DB2-2CA6-CCE3-8FE5-6227332D4CFC}"/>
              </a:ext>
            </a:extLst>
          </p:cNvPr>
          <p:cNvGrpSpPr>
            <a:grpSpLocks noChangeAspect="1"/>
          </p:cNvGrpSpPr>
          <p:nvPr/>
        </p:nvGrpSpPr>
        <p:grpSpPr>
          <a:xfrm>
            <a:off x="448056" y="1791958"/>
            <a:ext cx="8228110" cy="457200"/>
            <a:chOff x="448056" y="2009823"/>
            <a:chExt cx="9873728" cy="548640"/>
          </a:xfrm>
          <a:solidFill>
            <a:schemeClr val="tx1"/>
          </a:solidFill>
        </p:grpSpPr>
        <p:sp>
          <p:nvSpPr>
            <p:cNvPr id="9" name="Rectangle 8">
              <a:extLst>
                <a:ext uri="{FF2B5EF4-FFF2-40B4-BE49-F238E27FC236}">
                  <a16:creationId xmlns:a16="http://schemas.microsoft.com/office/drawing/2014/main" id="{43F27063-56F7-16ED-7AAF-347B4D882BFF}"/>
                </a:ext>
              </a:extLst>
            </p:cNvPr>
            <p:cNvSpPr/>
            <p:nvPr/>
          </p:nvSpPr>
          <p:spPr>
            <a:xfrm>
              <a:off x="722377" y="2009823"/>
              <a:ext cx="9325086"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10" name="Oval 9">
              <a:extLst>
                <a:ext uri="{FF2B5EF4-FFF2-40B4-BE49-F238E27FC236}">
                  <a16:creationId xmlns:a16="http://schemas.microsoft.com/office/drawing/2014/main" id="{08B55DC5-3328-EE4F-39BD-60B40A3BB396}"/>
                </a:ext>
              </a:extLst>
            </p:cNvPr>
            <p:cNvSpPr>
              <a:spLocks noChangeAspect="1"/>
            </p:cNvSpPr>
            <p:nvPr/>
          </p:nvSpPr>
          <p:spPr>
            <a:xfrm>
              <a:off x="448056" y="2009823"/>
              <a:ext cx="548640" cy="548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12" name="Oval 11">
              <a:extLst>
                <a:ext uri="{FF2B5EF4-FFF2-40B4-BE49-F238E27FC236}">
                  <a16:creationId xmlns:a16="http://schemas.microsoft.com/office/drawing/2014/main" id="{24CCA8C2-3F04-AF31-0062-33669172B7DC}"/>
                </a:ext>
              </a:extLst>
            </p:cNvPr>
            <p:cNvSpPr>
              <a:spLocks noChangeAspect="1"/>
            </p:cNvSpPr>
            <p:nvPr/>
          </p:nvSpPr>
          <p:spPr>
            <a:xfrm>
              <a:off x="9773144" y="2009823"/>
              <a:ext cx="548640" cy="548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cxnSp>
        <p:nvCxnSpPr>
          <p:cNvPr id="18" name="Straight Connector 17">
            <a:extLst>
              <a:ext uri="{FF2B5EF4-FFF2-40B4-BE49-F238E27FC236}">
                <a16:creationId xmlns:a16="http://schemas.microsoft.com/office/drawing/2014/main" id="{F1FAAB0D-53AA-6AB4-303F-59A926B1B321}"/>
              </a:ext>
            </a:extLst>
          </p:cNvPr>
          <p:cNvCxnSpPr/>
          <p:nvPr/>
        </p:nvCxnSpPr>
        <p:spPr>
          <a:xfrm rot="1440000" flipH="1">
            <a:off x="3216582" y="1630471"/>
            <a:ext cx="0" cy="8686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7AC81A8-E68B-6738-A1BC-017C9E74E736}"/>
              </a:ext>
            </a:extLst>
          </p:cNvPr>
          <p:cNvCxnSpPr/>
          <p:nvPr/>
        </p:nvCxnSpPr>
        <p:spPr>
          <a:xfrm rot="1440000" flipH="1">
            <a:off x="5776701" y="1630471"/>
            <a:ext cx="0" cy="8686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 Placeholder 5">
            <a:extLst>
              <a:ext uri="{FF2B5EF4-FFF2-40B4-BE49-F238E27FC236}">
                <a16:creationId xmlns:a16="http://schemas.microsoft.com/office/drawing/2014/main" id="{F049E31A-0D72-08E6-D6F3-9BB2B261708B}"/>
              </a:ext>
            </a:extLst>
          </p:cNvPr>
          <p:cNvSpPr txBox="1"/>
          <p:nvPr/>
        </p:nvSpPr>
        <p:spPr>
          <a:xfrm>
            <a:off x="448056" y="1348402"/>
            <a:ext cx="3577292" cy="380953"/>
          </a:xfrm>
          <a:prstGeom prst="rect">
            <a:avLst/>
          </a:prstGeom>
        </p:spPr>
        <p:txBody>
          <a:bodyPr vert="horz" lIns="91440" tIns="45720" rIns="91440" bIns="45720" rtlCol="0">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1600"/>
              <a:t>Drug payment stages:</a:t>
            </a:r>
          </a:p>
        </p:txBody>
      </p:sp>
      <p:sp>
        <p:nvSpPr>
          <p:cNvPr id="25" name="Text Placeholder 4">
            <a:extLst>
              <a:ext uri="{FF2B5EF4-FFF2-40B4-BE49-F238E27FC236}">
                <a16:creationId xmlns:a16="http://schemas.microsoft.com/office/drawing/2014/main" id="{29FD7C2A-19D4-8626-81E2-ED1141B875F1}"/>
              </a:ext>
            </a:extLst>
          </p:cNvPr>
          <p:cNvSpPr txBox="1"/>
          <p:nvPr/>
        </p:nvSpPr>
        <p:spPr>
          <a:xfrm>
            <a:off x="3417446" y="2536138"/>
            <a:ext cx="2009319" cy="2145192"/>
          </a:xfrm>
          <a:prstGeom prst="rect">
            <a:avLst/>
          </a:prstGeom>
        </p:spPr>
        <p:txBody>
          <a:bodyPr vert="horz" lIns="91440" tIns="45720" rIns="91440" bIns="45720" rtlCol="0">
            <a:noAutofit/>
          </a:bodyPr>
          <a:lstStyle>
            <a:defPPr>
              <a:defRPr lang="en-US"/>
            </a:defPPr>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b="0" i="0" kern="1200">
                <a:solidFill>
                  <a:schemeClr val="accent1"/>
                </a:solidFill>
                <a:latin typeface="+mn-lt"/>
                <a:ea typeface="+mn-ea"/>
                <a:cs typeface="Arial" panose="020B0604020202020204" pitchFamily="34" charset="0"/>
              </a:defRPr>
            </a:lvl1pPr>
            <a:lvl2pPr marL="120641" indent="0" algn="l" defTabSz="685750" rtl="0" eaLnBrk="1" latinLnBrk="0" hangingPunct="1">
              <a:lnSpc>
                <a:spcPct val="90000"/>
              </a:lnSpc>
              <a:spcBef>
                <a:spcPct val="0"/>
              </a:spcBef>
              <a:spcAft>
                <a:spcPts val="600"/>
              </a:spcAft>
              <a:buClr>
                <a:schemeClr val="accent1"/>
              </a:buClr>
              <a:buFont typeface="System Font Regular"/>
              <a:buNone/>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400">
                <a:solidFill>
                  <a:schemeClr val="tx1"/>
                </a:solidFill>
                <a:effectLst/>
              </a:rPr>
              <a:t>You pay a coinsurance (percentage of a drug's total cost) for covered drugs.</a:t>
            </a:r>
          </a:p>
        </p:txBody>
      </p:sp>
      <p:sp>
        <p:nvSpPr>
          <p:cNvPr id="29" name="Text Placeholder 4">
            <a:extLst>
              <a:ext uri="{FF2B5EF4-FFF2-40B4-BE49-F238E27FC236}">
                <a16:creationId xmlns:a16="http://schemas.microsoft.com/office/drawing/2014/main" id="{C0E86254-9595-7440-E7C4-F73C9B4CAE9A}"/>
              </a:ext>
            </a:extLst>
          </p:cNvPr>
          <p:cNvSpPr txBox="1"/>
          <p:nvPr/>
        </p:nvSpPr>
        <p:spPr>
          <a:xfrm>
            <a:off x="5951308" y="2536138"/>
            <a:ext cx="2197431" cy="2145192"/>
          </a:xfrm>
          <a:prstGeom prst="rect">
            <a:avLst/>
          </a:prstGeom>
        </p:spPr>
        <p:txBody>
          <a:bodyPr vert="horz" lIns="91440" tIns="45720" rIns="91440" bIns="45720" rtlCol="0">
            <a:noAutofit/>
          </a:bodyPr>
          <a:lstStyle>
            <a:defPPr>
              <a:defRPr lang="en-US"/>
            </a:defPPr>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b="0" i="0" kern="1200">
                <a:solidFill>
                  <a:schemeClr val="accent1"/>
                </a:solidFill>
                <a:latin typeface="+mn-lt"/>
                <a:ea typeface="+mn-ea"/>
                <a:cs typeface="Arial" panose="020B0604020202020204" pitchFamily="34" charset="0"/>
              </a:defRPr>
            </a:lvl1pPr>
            <a:lvl2pPr marL="120641" indent="0" algn="l" defTabSz="685750" rtl="0" eaLnBrk="1" latinLnBrk="0" hangingPunct="1">
              <a:lnSpc>
                <a:spcPct val="90000"/>
              </a:lnSpc>
              <a:spcBef>
                <a:spcPct val="0"/>
              </a:spcBef>
              <a:spcAft>
                <a:spcPts val="600"/>
              </a:spcAft>
              <a:buClr>
                <a:schemeClr val="accent1"/>
              </a:buClr>
              <a:buFont typeface="System Font Regular"/>
              <a:buNone/>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400">
                <a:solidFill>
                  <a:schemeClr val="tx1"/>
                </a:solidFill>
                <a:effectLst/>
              </a:rPr>
              <a:t>After you and others on your behalf have paid a combined total of $2,000 for your prescription drugs, you will pay $0 for Medicare Part D covered drugs for the rest of the plan year. </a:t>
            </a:r>
          </a:p>
        </p:txBody>
      </p:sp>
      <p:sp>
        <p:nvSpPr>
          <p:cNvPr id="34" name="Text Placeholder 5">
            <a:extLst>
              <a:ext uri="{FF2B5EF4-FFF2-40B4-BE49-F238E27FC236}">
                <a16:creationId xmlns:a16="http://schemas.microsoft.com/office/drawing/2014/main" id="{8B231E5B-05D0-934E-4978-0834B1F26F17}"/>
              </a:ext>
            </a:extLst>
          </p:cNvPr>
          <p:cNvSpPr txBox="1"/>
          <p:nvPr/>
        </p:nvSpPr>
        <p:spPr>
          <a:xfrm>
            <a:off x="656879" y="1786298"/>
            <a:ext cx="2424137" cy="452586"/>
          </a:xfrm>
          <a:prstGeom prst="rect">
            <a:avLst/>
          </a:prstGeom>
        </p:spPr>
        <p:txBody>
          <a:bodyPr vert="horz" lIns="91440" tIns="45720" rIns="91440" bIns="45720" rtlCol="0" anchor="ctr">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sz="1600" b="1">
                <a:solidFill>
                  <a:schemeClr val="bg1"/>
                </a:solidFill>
                <a:effectLst/>
                <a:latin typeface="Helvetica" pitchFamily="2" charset="0"/>
              </a:rPr>
              <a:t>Annual deductible</a:t>
            </a:r>
            <a:endParaRPr lang="en-US" sz="1600">
              <a:solidFill>
                <a:schemeClr val="bg1"/>
              </a:solidFill>
              <a:effectLst/>
              <a:latin typeface="Helvetica" pitchFamily="2" charset="0"/>
            </a:endParaRPr>
          </a:p>
        </p:txBody>
      </p:sp>
      <p:sp>
        <p:nvSpPr>
          <p:cNvPr id="35" name="Text Placeholder 5">
            <a:extLst>
              <a:ext uri="{FF2B5EF4-FFF2-40B4-BE49-F238E27FC236}">
                <a16:creationId xmlns:a16="http://schemas.microsoft.com/office/drawing/2014/main" id="{CB6BEFBD-3256-D281-099E-0EEC9E64F29D}"/>
              </a:ext>
            </a:extLst>
          </p:cNvPr>
          <p:cNvSpPr txBox="1"/>
          <p:nvPr/>
        </p:nvSpPr>
        <p:spPr>
          <a:xfrm>
            <a:off x="3417445" y="1786298"/>
            <a:ext cx="2197433" cy="452586"/>
          </a:xfrm>
          <a:prstGeom prst="rect">
            <a:avLst/>
          </a:prstGeom>
        </p:spPr>
        <p:txBody>
          <a:bodyPr vert="horz" lIns="91440" tIns="45720" rIns="91440" bIns="45720" rtlCol="0" anchor="ctr">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sz="1600" b="1">
                <a:solidFill>
                  <a:schemeClr val="bg1"/>
                </a:solidFill>
                <a:effectLst/>
                <a:latin typeface="Helvetica" pitchFamily="2" charset="0"/>
              </a:rPr>
              <a:t>Initial coverage</a:t>
            </a:r>
            <a:endParaRPr lang="en-US" sz="1600">
              <a:solidFill>
                <a:schemeClr val="bg1"/>
              </a:solidFill>
              <a:effectLst/>
              <a:latin typeface="Helvetica" pitchFamily="2" charset="0"/>
            </a:endParaRPr>
          </a:p>
        </p:txBody>
      </p:sp>
      <p:sp>
        <p:nvSpPr>
          <p:cNvPr id="36" name="Text Placeholder 5">
            <a:extLst>
              <a:ext uri="{FF2B5EF4-FFF2-40B4-BE49-F238E27FC236}">
                <a16:creationId xmlns:a16="http://schemas.microsoft.com/office/drawing/2014/main" id="{09106BD5-ED7D-A72F-38BF-3AF59601BE91}"/>
              </a:ext>
            </a:extLst>
          </p:cNvPr>
          <p:cNvSpPr txBox="1"/>
          <p:nvPr/>
        </p:nvSpPr>
        <p:spPr>
          <a:xfrm>
            <a:off x="5951308" y="1786298"/>
            <a:ext cx="2516035" cy="452586"/>
          </a:xfrm>
          <a:prstGeom prst="rect">
            <a:avLst/>
          </a:prstGeom>
        </p:spPr>
        <p:txBody>
          <a:bodyPr vert="horz" lIns="91440" tIns="45720" rIns="91440" bIns="45720" rtlCol="0" anchor="ctr">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sz="1600" b="1">
                <a:solidFill>
                  <a:schemeClr val="bg1"/>
                </a:solidFill>
                <a:effectLst/>
                <a:latin typeface="Helvetica" pitchFamily="2" charset="0"/>
              </a:rPr>
              <a:t>Catastrophic coverage</a:t>
            </a:r>
            <a:endParaRPr lang="en-US" sz="1600">
              <a:solidFill>
                <a:schemeClr val="bg1"/>
              </a:solidFill>
              <a:effectLst/>
              <a:latin typeface="Helvetica" pitchFamily="2" charset="0"/>
            </a:endParaRPr>
          </a:p>
        </p:txBody>
      </p:sp>
      <p:sp>
        <p:nvSpPr>
          <p:cNvPr id="7" name="Slide Number Placeholder 101">
            <a:extLst>
              <a:ext uri="{FF2B5EF4-FFF2-40B4-BE49-F238E27FC236}">
                <a16:creationId xmlns:a16="http://schemas.microsoft.com/office/drawing/2014/main" id="{D9A4F31B-A8F7-02ED-13D7-FCECD8C6E3E3}"/>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21</a:t>
            </a:fld>
            <a:endParaRPr lang="en-US" sz="800"/>
          </a:p>
        </p:txBody>
      </p:sp>
    </p:spTree>
    <p:extLst>
      <p:ext uri="{BB962C8B-B14F-4D97-AF65-F5344CB8AC3E}">
        <p14:creationId xmlns:p14="http://schemas.microsoft.com/office/powerpoint/2010/main" val="23140732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dirty="0"/>
              <a:t>Part D (prescription drug) benefits</a:t>
            </a:r>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extLst>
              <p:ext uri="{D42A27DB-BD31-4B8C-83A1-F6EECF244321}">
                <p14:modId xmlns:p14="http://schemas.microsoft.com/office/powerpoint/2010/main" val="2707604902"/>
              </p:ext>
            </p:extLst>
          </p:nvPr>
        </p:nvGraphicFramePr>
        <p:xfrm>
          <a:off x="457200" y="1386422"/>
          <a:ext cx="8229600" cy="2377440"/>
        </p:xfrm>
        <a:graphic>
          <a:graphicData uri="http://schemas.openxmlformats.org/drawingml/2006/table">
            <a:tbl>
              <a:tblPr firstRow="1" bandRow="1">
                <a:solidFill>
                  <a:schemeClr val="accent3"/>
                </a:solidFill>
                <a:tableStyleId>{8EC20E35-A176-4012-BC5E-935CFFF8708E}</a:tableStyleId>
              </a:tblPr>
              <a:tblGrid>
                <a:gridCol w="475488">
                  <a:extLst>
                    <a:ext uri="{9D8B030D-6E8A-4147-A177-3AD203B41FA5}">
                      <a16:colId xmlns:a16="http://schemas.microsoft.com/office/drawing/2014/main" val="3182325754"/>
                    </a:ext>
                  </a:extLst>
                </a:gridCol>
                <a:gridCol w="4343400">
                  <a:extLst>
                    <a:ext uri="{9D8B030D-6E8A-4147-A177-3AD203B41FA5}">
                      <a16:colId xmlns:a16="http://schemas.microsoft.com/office/drawing/2014/main" val="1083103003"/>
                    </a:ext>
                  </a:extLst>
                </a:gridCol>
                <a:gridCol w="1627632">
                  <a:extLst>
                    <a:ext uri="{9D8B030D-6E8A-4147-A177-3AD203B41FA5}">
                      <a16:colId xmlns:a16="http://schemas.microsoft.com/office/drawing/2014/main" val="1578992995"/>
                    </a:ext>
                  </a:extLst>
                </a:gridCol>
                <a:gridCol w="1783080">
                  <a:extLst>
                    <a:ext uri="{9D8B030D-6E8A-4147-A177-3AD203B41FA5}">
                      <a16:colId xmlns:a16="http://schemas.microsoft.com/office/drawing/2014/main" val="43797833"/>
                    </a:ext>
                  </a:extLst>
                </a:gridCol>
              </a:tblGrid>
              <a:tr h="457200">
                <a:tc>
                  <a:txBody>
                    <a:bodyPr/>
                    <a:lstStyle/>
                    <a:p>
                      <a:pPr marL="9525" marR="0" indent="0" algn="l" defTabSz="457200" rtl="0" eaLnBrk="1" latinLnBrk="0" hangingPunct="1">
                        <a:lnSpc>
                          <a:spcPct val="100000"/>
                        </a:lnSpc>
                        <a:spcBef>
                          <a:spcPct val="0"/>
                        </a:spcBef>
                        <a:spcAft>
                          <a:spcPct val="0"/>
                        </a:spcAft>
                      </a:pPr>
                      <a:r>
                        <a:rPr lang="en-US" sz="1200" b="1" i="0">
                          <a:solidFill>
                            <a:schemeClr val="bg1"/>
                          </a:solidFill>
                          <a:latin typeface="+mn-lt"/>
                          <a:cs typeface="Arial" panose="020B0604020202020204" pitchFamily="34" charset="0"/>
                        </a:rPr>
                        <a:t>Tier</a:t>
                      </a:r>
                      <a:endParaRPr lang="en-US" sz="1200" b="1" kern="1200">
                        <a:solidFill>
                          <a:schemeClr val="bg1"/>
                        </a:solidFill>
                        <a:effectLst/>
                        <a:latin typeface="+mn-lt"/>
                        <a:ea typeface="Calibri" panose="020F0502020204030204"/>
                        <a:cs typeface="Times New Roman"/>
                      </a:endParaRP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9525" marR="0" lvl="0" indent="0" algn="l" defTabSz="914400" rtl="0" eaLnBrk="1" fontAlgn="auto" latinLnBrk="0" hangingPunct="1">
                        <a:lnSpc>
                          <a:spcPct val="100000"/>
                        </a:lnSpc>
                        <a:spcBef>
                          <a:spcPct val="0"/>
                        </a:spcBef>
                        <a:spcAft>
                          <a:spcPct val="0"/>
                        </a:spcAft>
                        <a:buClrTx/>
                        <a:buSzTx/>
                        <a:buFontTx/>
                        <a:buNone/>
                        <a:defRPr/>
                      </a:pPr>
                      <a:r>
                        <a:rPr lang="en-US" sz="1200" b="1" i="0" cap="none" spc="0">
                          <a:ln>
                            <a:noFill/>
                          </a:ln>
                          <a:solidFill>
                            <a:schemeClr val="bg1"/>
                          </a:solidFill>
                          <a:effectLst/>
                          <a:latin typeface="Arial" panose="020B0604020202020204" pitchFamily="34" charset="0"/>
                          <a:cs typeface="Arial" panose="020B0604020202020204" pitchFamily="34" charset="0"/>
                        </a:rPr>
                        <a:t>Prescription drug type </a:t>
                      </a: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gridSpan="2">
                  <a:txBody>
                    <a:bodyPr/>
                    <a:lstStyle/>
                    <a:p>
                      <a:pPr marL="9525" indent="0" algn="l"/>
                      <a:r>
                        <a:rPr lang="en-US" sz="1200" b="1" cap="none" spc="0">
                          <a:ln>
                            <a:noFill/>
                          </a:ln>
                          <a:solidFill>
                            <a:schemeClr val="bg1"/>
                          </a:solidFill>
                          <a:effectLst/>
                        </a:rPr>
                        <a:t>Your costs</a:t>
                      </a:r>
                      <a:endParaRPr lang="en-US" sz="1200" b="1" i="0" cap="none" spc="0">
                        <a:ln>
                          <a:noFill/>
                        </a:ln>
                        <a:solidFill>
                          <a:schemeClr val="bg1"/>
                        </a:solidFill>
                        <a:effectLst/>
                        <a:latin typeface="Arial" panose="020B0604020202020204" pitchFamily="34" charset="0"/>
                        <a:cs typeface="Arial" panose="020B0604020202020204" pitchFamily="34" charset="0"/>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58504681"/>
                  </a:ext>
                </a:extLst>
              </a:tr>
              <a:tr h="411480">
                <a:tc>
                  <a:txBody>
                    <a:bodyPr/>
                    <a:lstStyle/>
                    <a:p>
                      <a:pPr marL="0" marR="0" algn="l" defTabSz="457200" rtl="0" eaLnBrk="1" latinLnBrk="0" hangingPunct="1">
                        <a:lnSpc>
                          <a:spcPct val="100000"/>
                        </a:lnSpc>
                        <a:spcBef>
                          <a:spcPct val="0"/>
                        </a:spcBef>
                        <a:spcAft>
                          <a:spcPct val="0"/>
                        </a:spcAft>
                      </a:pPr>
                      <a:endParaRPr lang="en-US" sz="1200" b="1" kern="1200">
                        <a:solidFill>
                          <a:schemeClr val="accent1"/>
                        </a:solidFill>
                        <a:effectLst/>
                        <a:latin typeface="+mn-lt"/>
                        <a:ea typeface="Calibri" panose="020F0502020204030204"/>
                        <a:cs typeface="Times New Roman"/>
                      </a:endParaRPr>
                    </a:p>
                  </a:txBody>
                  <a:tcPr marT="27432" marB="27432">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endParaRPr lang="en-US" sz="1200">
                        <a:solidFill>
                          <a:schemeClr val="accent1"/>
                        </a:solidFill>
                        <a:effectLst/>
                        <a:latin typeface="Arial" panose="020B0604020202020204" pitchFamily="34" charset="0"/>
                        <a:ea typeface="Calibri" panose="020F0502020204030204"/>
                        <a:cs typeface="Arial" panose="020B0604020202020204" pitchFamily="34" charset="0"/>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dirty="0">
                          <a:solidFill>
                            <a:schemeClr val="tx1"/>
                          </a:solidFill>
                          <a:latin typeface="Arial" panose="020B0604020202020204" pitchFamily="34" charset="0"/>
                          <a:cs typeface="Arial" panose="020B0604020202020204" pitchFamily="34" charset="0"/>
                        </a:rPr>
                        <a:t>Retail </a:t>
                      </a:r>
                    </a:p>
                    <a:p>
                      <a:pPr algn="l"/>
                      <a:r>
                        <a:rPr lang="en-US" sz="1200" b="1" i="0" dirty="0">
                          <a:solidFill>
                            <a:schemeClr val="tx1"/>
                          </a:solidFill>
                          <a:latin typeface="Arial" panose="020B0604020202020204" pitchFamily="34" charset="0"/>
                          <a:cs typeface="Arial" panose="020B0604020202020204" pitchFamily="34" charset="0"/>
                        </a:rPr>
                        <a:t>30-day supply</a:t>
                      </a:r>
                    </a:p>
                  </a:txBody>
                  <a:tcPr marR="0"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10185" algn="l"/>
                        </a:tabLst>
                        <a:defRPr/>
                      </a:pPr>
                      <a:r>
                        <a:rPr lang="en-US" sz="1200" b="1" i="0" dirty="0">
                          <a:solidFill>
                            <a:schemeClr val="tx1"/>
                          </a:solidFill>
                          <a:latin typeface="Arial" panose="020B0604020202020204" pitchFamily="34" charset="0"/>
                          <a:cs typeface="Arial" panose="020B0604020202020204" pitchFamily="34" charset="0"/>
                        </a:rPr>
                        <a:t>Preferred Mail Order </a:t>
                      </a:r>
                      <a:br>
                        <a:rPr lang="en-US" sz="1200" b="1" i="0" dirty="0">
                          <a:solidFill>
                            <a:schemeClr val="tx1"/>
                          </a:solidFill>
                          <a:latin typeface="Arial" panose="020B0604020202020204" pitchFamily="34" charset="0"/>
                          <a:cs typeface="Arial" panose="020B0604020202020204" pitchFamily="34" charset="0"/>
                        </a:rPr>
                      </a:br>
                      <a:r>
                        <a:rPr lang="en-US" sz="1200" b="1" i="0" dirty="0">
                          <a:solidFill>
                            <a:schemeClr val="tx1"/>
                          </a:solidFill>
                          <a:latin typeface="Arial" panose="020B0604020202020204" pitchFamily="34" charset="0"/>
                          <a:cs typeface="Arial" panose="020B0604020202020204" pitchFamily="34" charset="0"/>
                        </a:rPr>
                        <a:t>90-day supply</a:t>
                      </a:r>
                    </a:p>
                  </a:txBody>
                  <a:tcPr marR="0"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73452444"/>
                  </a:ext>
                </a:extLst>
              </a:tr>
              <a:tr h="0">
                <a:tc>
                  <a:txBody>
                    <a:bodyPr/>
                    <a:lstStyle/>
                    <a:p>
                      <a:pPr marL="0" marR="0" algn="l" defTabSz="457200" rtl="0" eaLnBrk="1" latinLnBrk="0" hangingPunct="1">
                        <a:lnSpc>
                          <a:spcPct val="100000"/>
                        </a:lnSpc>
                        <a:spcBef>
                          <a:spcPct val="0"/>
                        </a:spcBef>
                        <a:spcAft>
                          <a:spcPct val="0"/>
                        </a:spcAft>
                      </a:pPr>
                      <a:endParaRPr lang="en-US" sz="1200" b="1" kern="1200">
                        <a:solidFill>
                          <a:schemeClr val="accent1"/>
                        </a:solidFill>
                        <a:effectLst/>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b="1" i="0" dirty="0">
                          <a:solidFill>
                            <a:schemeClr val="tx1"/>
                          </a:solidFill>
                          <a:latin typeface="Arial" panose="020B0604020202020204" pitchFamily="34" charset="0"/>
                          <a:cs typeface="Arial" panose="020B0604020202020204" pitchFamily="34" charset="0"/>
                        </a:rPr>
                        <a:t>Preferred Generic </a:t>
                      </a:r>
                      <a:r>
                        <a:rPr lang="en-US" sz="1200" b="0" i="0" dirty="0">
                          <a:solidFill>
                            <a:schemeClr val="tx1"/>
                          </a:solidFill>
                          <a:latin typeface="Arial" panose="020B0604020202020204" pitchFamily="34" charset="0"/>
                          <a:cs typeface="Arial" panose="020B0604020202020204" pitchFamily="34" charset="0"/>
                        </a:rPr>
                        <a:t> </a:t>
                      </a:r>
                      <a:endParaRPr lang="en-US" sz="1200" dirty="0">
                        <a:solidFill>
                          <a:schemeClr val="accent1"/>
                        </a:solidFill>
                        <a:effectLst/>
                        <a:latin typeface="Arial" panose="020B0604020202020204" pitchFamily="34" charset="0"/>
                        <a:ea typeface="Calibri" panose="020F0502020204030204"/>
                        <a:cs typeface="Arial" panose="020B0604020202020204" pitchFamily="34" charset="0"/>
                      </a:endParaRP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$10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$20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3310675"/>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dirty="0">
                          <a:solidFill>
                            <a:schemeClr val="tx1"/>
                          </a:solidFill>
                          <a:latin typeface="Arial" panose="020B0604020202020204" pitchFamily="34" charset="0"/>
                          <a:cs typeface="Arial" panose="020B0604020202020204" pitchFamily="34" charset="0"/>
                        </a:rPr>
                        <a:t>Preferred Brand </a:t>
                      </a:r>
                      <a:r>
                        <a:rPr lang="en-US" sz="1200" b="0" i="0" dirty="0">
                          <a:solidFill>
                            <a:schemeClr val="tx1"/>
                          </a:solidFill>
                          <a:latin typeface="Arial" panose="020B0604020202020204" pitchFamily="34" charset="0"/>
                          <a:cs typeface="Arial" panose="020B0604020202020204" pitchFamily="34" charset="0"/>
                        </a:rPr>
                        <a:t> </a:t>
                      </a: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$35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$70 copay </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6079792"/>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i="0" dirty="0">
                          <a:solidFill>
                            <a:schemeClr val="tx1"/>
                          </a:solidFill>
                          <a:latin typeface="Arial" panose="020B0604020202020204" pitchFamily="34" charset="0"/>
                          <a:cs typeface="Arial" panose="020B0604020202020204" pitchFamily="34" charset="0"/>
                        </a:rPr>
                        <a:t>Non-preferred Drug</a:t>
                      </a:r>
                      <a:r>
                        <a:rPr lang="en-US" sz="1200" b="1" i="0" baseline="0" dirty="0">
                          <a:solidFill>
                            <a:schemeClr val="tx1"/>
                          </a:solidFill>
                          <a:latin typeface="Arial" panose="020B0604020202020204" pitchFamily="34" charset="0"/>
                          <a:cs typeface="Arial" panose="020B0604020202020204" pitchFamily="34" charset="0"/>
                        </a:rPr>
                        <a:t> </a:t>
                      </a:r>
                      <a:r>
                        <a:rPr lang="en-US" sz="1200" b="0" i="0" baseline="0" dirty="0">
                          <a:solidFill>
                            <a:schemeClr val="tx1"/>
                          </a:solidFill>
                          <a:latin typeface="Arial" panose="020B0604020202020204" pitchFamily="34" charset="0"/>
                          <a:cs typeface="Arial" panose="020B0604020202020204" pitchFamily="34" charset="0"/>
                        </a:rPr>
                        <a:t> </a:t>
                      </a:r>
                      <a:endParaRPr lang="en-US" sz="1200" b="0" i="0" kern="1200" dirty="0">
                        <a:solidFill>
                          <a:schemeClr val="tx1"/>
                        </a:solidFill>
                        <a:effectLst/>
                        <a:latin typeface="Arial" panose="020B0604020202020204" pitchFamily="34" charset="0"/>
                        <a:ea typeface="+mn-ea"/>
                        <a:cs typeface="Arial" panose="020B0604020202020204" pitchFamily="34" charset="0"/>
                      </a:endParaRP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$70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$140 copay </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904968"/>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i="0" dirty="0">
                          <a:solidFill>
                            <a:schemeClr val="tx1"/>
                          </a:solidFill>
                          <a:latin typeface="Arial" panose="020B0604020202020204" pitchFamily="34" charset="0"/>
                          <a:cs typeface="Arial" panose="020B0604020202020204" pitchFamily="34" charset="0"/>
                        </a:rPr>
                        <a:t>Specialty Tier</a:t>
                      </a:r>
                      <a:r>
                        <a:rPr lang="en-US" sz="1200" b="0" i="0" dirty="0">
                          <a:solidFill>
                            <a:schemeClr val="tx1"/>
                          </a:solidFill>
                          <a:latin typeface="Arial" panose="020B0604020202020204" pitchFamily="34" charset="0"/>
                          <a:cs typeface="Arial" panose="020B0604020202020204" pitchFamily="34" charset="0"/>
                        </a:rPr>
                        <a:t> </a:t>
                      </a: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30% coinsurance, with a $120 maximum </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30% coinsurance, with a $240 maximum </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860382"/>
                  </a:ext>
                </a:extLst>
              </a:tr>
            </a:tbl>
          </a:graphicData>
        </a:graphic>
      </p:graphicFrame>
      <p:sp>
        <p:nvSpPr>
          <p:cNvPr id="13" name="TextBox 12">
            <a:extLst>
              <a:ext uri="{FF2B5EF4-FFF2-40B4-BE49-F238E27FC236}">
                <a16:creationId xmlns:a16="http://schemas.microsoft.com/office/drawing/2014/main" id="{224861CB-AEE3-411E-3B0D-1E9E37228698}"/>
              </a:ext>
            </a:extLst>
          </p:cNvPr>
          <p:cNvSpPr txBox="1"/>
          <p:nvPr/>
        </p:nvSpPr>
        <p:spPr>
          <a:xfrm>
            <a:off x="486305" y="2022441"/>
            <a:ext cx="264193" cy="707886"/>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000" b="1" kern="1200" dirty="0">
                <a:solidFill>
                  <a:schemeClr val="accent1"/>
                </a:solidFill>
                <a:effectLst/>
                <a:latin typeface="+mj-lt"/>
                <a:ea typeface="Calibri" panose="020F0502020204030204"/>
                <a:cs typeface="Times New Roman"/>
              </a:rPr>
              <a:t>1</a:t>
            </a:r>
          </a:p>
        </p:txBody>
      </p:sp>
      <p:sp>
        <p:nvSpPr>
          <p:cNvPr id="14" name="TextBox 13">
            <a:extLst>
              <a:ext uri="{FF2B5EF4-FFF2-40B4-BE49-F238E27FC236}">
                <a16:creationId xmlns:a16="http://schemas.microsoft.com/office/drawing/2014/main" id="{74706696-9952-2959-1F13-8F959E152328}"/>
              </a:ext>
            </a:extLst>
          </p:cNvPr>
          <p:cNvSpPr txBox="1"/>
          <p:nvPr/>
        </p:nvSpPr>
        <p:spPr>
          <a:xfrm>
            <a:off x="422004" y="2360124"/>
            <a:ext cx="392794" cy="707886"/>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000" b="1" dirty="0">
                <a:solidFill>
                  <a:schemeClr val="accent1"/>
                </a:solidFill>
                <a:latin typeface="+mj-lt"/>
                <a:ea typeface="Calibri" panose="020F0502020204030204"/>
                <a:cs typeface="Times New Roman"/>
              </a:rPr>
              <a:t>2</a:t>
            </a:r>
            <a:endParaRPr lang="en-US" sz="4000" b="1" kern="1200" dirty="0">
              <a:solidFill>
                <a:schemeClr val="accent1"/>
              </a:solidFill>
              <a:effectLst/>
              <a:latin typeface="+mj-lt"/>
              <a:ea typeface="Calibri" panose="020F0502020204030204"/>
              <a:cs typeface="Times New Roman"/>
            </a:endParaRPr>
          </a:p>
        </p:txBody>
      </p:sp>
      <p:sp>
        <p:nvSpPr>
          <p:cNvPr id="15" name="TextBox 14">
            <a:extLst>
              <a:ext uri="{FF2B5EF4-FFF2-40B4-BE49-F238E27FC236}">
                <a16:creationId xmlns:a16="http://schemas.microsoft.com/office/drawing/2014/main" id="{5EBD2545-1E8A-4393-30E9-27231DC325A9}"/>
              </a:ext>
            </a:extLst>
          </p:cNvPr>
          <p:cNvSpPr txBox="1"/>
          <p:nvPr/>
        </p:nvSpPr>
        <p:spPr>
          <a:xfrm>
            <a:off x="516497" y="2644017"/>
            <a:ext cx="203808" cy="707886"/>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000" b="1" kern="1200" dirty="0">
                <a:solidFill>
                  <a:schemeClr val="accent1"/>
                </a:solidFill>
                <a:effectLst/>
                <a:latin typeface="+mj-lt"/>
                <a:ea typeface="Calibri" panose="020F0502020204030204"/>
                <a:cs typeface="Times New Roman"/>
              </a:rPr>
              <a:t>3</a:t>
            </a:r>
          </a:p>
        </p:txBody>
      </p:sp>
      <p:sp>
        <p:nvSpPr>
          <p:cNvPr id="17" name="TextBox 16">
            <a:extLst>
              <a:ext uri="{FF2B5EF4-FFF2-40B4-BE49-F238E27FC236}">
                <a16:creationId xmlns:a16="http://schemas.microsoft.com/office/drawing/2014/main" id="{631687FE-5702-A6DD-9D0D-0EC389DE2286}"/>
              </a:ext>
            </a:extLst>
          </p:cNvPr>
          <p:cNvSpPr txBox="1"/>
          <p:nvPr/>
        </p:nvSpPr>
        <p:spPr>
          <a:xfrm>
            <a:off x="413293" y="3082105"/>
            <a:ext cx="392794" cy="707886"/>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000" b="1" dirty="0">
                <a:solidFill>
                  <a:schemeClr val="accent1"/>
                </a:solidFill>
                <a:latin typeface="+mj-lt"/>
                <a:ea typeface="Calibri" panose="020F0502020204030204"/>
                <a:cs typeface="Times New Roman"/>
              </a:rPr>
              <a:t>4</a:t>
            </a:r>
            <a:endParaRPr lang="en-US" sz="4000" b="1" kern="1200" dirty="0">
              <a:solidFill>
                <a:schemeClr val="accent1"/>
              </a:solidFill>
              <a:effectLst/>
              <a:latin typeface="+mj-lt"/>
              <a:ea typeface="Calibri" panose="020F0502020204030204"/>
              <a:cs typeface="Times New Roman"/>
            </a:endParaRPr>
          </a:p>
        </p:txBody>
      </p:sp>
      <p:sp>
        <p:nvSpPr>
          <p:cNvPr id="6" name="Slide Number Placeholder 101">
            <a:extLst>
              <a:ext uri="{FF2B5EF4-FFF2-40B4-BE49-F238E27FC236}">
                <a16:creationId xmlns:a16="http://schemas.microsoft.com/office/drawing/2014/main" id="{C43AC504-DB4F-E58E-556E-AC53E809D17B}"/>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22</a:t>
            </a:fld>
            <a:endParaRPr lang="en-US" sz="800"/>
          </a:p>
        </p:txBody>
      </p:sp>
    </p:spTree>
    <p:extLst>
      <p:ext uri="{BB962C8B-B14F-4D97-AF65-F5344CB8AC3E}">
        <p14:creationId xmlns:p14="http://schemas.microsoft.com/office/powerpoint/2010/main" val="621236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piggy bank with a gold coin above it&#10;&#10;Description automatically generated">
            <a:extLst>
              <a:ext uri="{FF2B5EF4-FFF2-40B4-BE49-F238E27FC236}">
                <a16:creationId xmlns:a16="http://schemas.microsoft.com/office/drawing/2014/main" id="{0E5209A3-3278-59CF-5CE9-21AC02E68774}"/>
              </a:ext>
            </a:extLst>
          </p:cNvPr>
          <p:cNvPicPr>
            <a:picLocks noChangeAspect="1"/>
          </p:cNvPicPr>
          <p:nvPr/>
        </p:nvPicPr>
        <p:blipFill>
          <a:blip r:embed="rId3"/>
          <a:stretch>
            <a:fillRect/>
          </a:stretch>
        </p:blipFill>
        <p:spPr>
          <a:xfrm>
            <a:off x="42669" y="1679713"/>
            <a:ext cx="3235355" cy="4313807"/>
          </a:xfrm>
          <a:prstGeom prst="rect">
            <a:avLst/>
          </a:prstGeom>
        </p:spPr>
      </p:pic>
      <p:pic>
        <p:nvPicPr>
          <p:cNvPr id="24" name="Picture 23">
            <a:extLst>
              <a:ext uri="{FF2B5EF4-FFF2-40B4-BE49-F238E27FC236}">
                <a16:creationId xmlns:a16="http://schemas.microsoft.com/office/drawing/2014/main" id="{535535E5-6DC1-DFAF-0FD7-F3B13AD51522}"/>
              </a:ext>
            </a:extLst>
          </p:cNvPr>
          <p:cNvPicPr>
            <a:picLocks noChangeAspect="1"/>
          </p:cNvPicPr>
          <p:nvPr/>
        </p:nvPicPr>
        <p:blipFill>
          <a:blip r:embed="rId4"/>
          <a:stretch>
            <a:fillRect/>
          </a:stretch>
        </p:blipFill>
        <p:spPr>
          <a:xfrm>
            <a:off x="3707189" y="628918"/>
            <a:ext cx="554307" cy="554307"/>
          </a:xfrm>
          <a:prstGeom prst="rect">
            <a:avLst/>
          </a:prstGeom>
        </p:spPr>
      </p:pic>
      <p:pic>
        <p:nvPicPr>
          <p:cNvPr id="17" name="Picture 16">
            <a:extLst>
              <a:ext uri="{FF2B5EF4-FFF2-40B4-BE49-F238E27FC236}">
                <a16:creationId xmlns:a16="http://schemas.microsoft.com/office/drawing/2014/main" id="{318B3791-42B0-D85F-8A4C-8A9AA0711238}"/>
              </a:ext>
            </a:extLst>
          </p:cNvPr>
          <p:cNvPicPr>
            <a:picLocks noChangeAspect="1"/>
          </p:cNvPicPr>
          <p:nvPr/>
        </p:nvPicPr>
        <p:blipFill>
          <a:blip r:embed="rId5"/>
          <a:stretch>
            <a:fillRect/>
          </a:stretch>
        </p:blipFill>
        <p:spPr>
          <a:xfrm>
            <a:off x="3710022" y="3513813"/>
            <a:ext cx="548640" cy="548640"/>
          </a:xfrm>
          <a:prstGeom prst="rect">
            <a:avLst/>
          </a:prstGeom>
        </p:spPr>
      </p:pic>
      <p:sp>
        <p:nvSpPr>
          <p:cNvPr id="18" name="Text Placeholder 14">
            <a:extLst>
              <a:ext uri="{FF2B5EF4-FFF2-40B4-BE49-F238E27FC236}">
                <a16:creationId xmlns:a16="http://schemas.microsoft.com/office/drawing/2014/main" id="{CEA0836D-1F45-551E-83C2-F04032204E40}"/>
              </a:ext>
            </a:extLst>
          </p:cNvPr>
          <p:cNvSpPr txBox="1"/>
          <p:nvPr/>
        </p:nvSpPr>
        <p:spPr>
          <a:xfrm>
            <a:off x="4378935" y="508959"/>
            <a:ext cx="4377472" cy="5695022"/>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ct val="0"/>
              </a:spcBef>
              <a:spcAft>
                <a:spcPts val="3000"/>
              </a:spcAft>
            </a:pPr>
            <a:r>
              <a:rPr lang="en-US" sz="1600" b="1" dirty="0">
                <a:solidFill>
                  <a:schemeClr val="tx1"/>
                </a:solidFill>
              </a:rPr>
              <a:t>Review your medications</a:t>
            </a:r>
            <a:br>
              <a:rPr lang="en-US" sz="1400" b="1" dirty="0">
                <a:solidFill>
                  <a:schemeClr val="tx1"/>
                </a:solidFill>
              </a:rPr>
            </a:br>
            <a:r>
              <a:rPr lang="en-US" sz="1400" dirty="0">
                <a:solidFill>
                  <a:schemeClr val="tx1"/>
                </a:solidFill>
              </a:rPr>
              <a:t>Discuss all your prescription drugs with your provider at least once a year.</a:t>
            </a:r>
          </a:p>
          <a:p>
            <a:pPr>
              <a:spcBef>
                <a:spcPct val="0"/>
              </a:spcBef>
              <a:spcAft>
                <a:spcPts val="3000"/>
              </a:spcAft>
            </a:pPr>
            <a:r>
              <a:rPr lang="en-US" sz="1600" b="1" dirty="0">
                <a:solidFill>
                  <a:schemeClr val="tx1"/>
                </a:solidFill>
              </a:rPr>
              <a:t>Use your UnitedHealthcare member ID card</a:t>
            </a:r>
            <a:br>
              <a:rPr lang="en-US" sz="1600" b="1" dirty="0">
                <a:solidFill>
                  <a:schemeClr val="tx1"/>
                </a:solidFill>
              </a:rPr>
            </a:br>
            <a:r>
              <a:rPr lang="en-US" sz="1400" dirty="0">
                <a:solidFill>
                  <a:schemeClr val="tx1"/>
                </a:solidFill>
              </a:rPr>
              <a:t>Show your UnitedHealthcare member ID card at the pharmacy to get the plan’s discounted rates.</a:t>
            </a:r>
          </a:p>
          <a:p>
            <a:pPr>
              <a:spcBef>
                <a:spcPct val="0"/>
              </a:spcBef>
              <a:spcAft>
                <a:spcPts val="3000"/>
              </a:spcAft>
            </a:pPr>
            <a:r>
              <a:rPr lang="en-US" sz="1600" b="1" dirty="0">
                <a:solidFill>
                  <a:schemeClr val="tx1"/>
                </a:solidFill>
              </a:rPr>
              <a:t>Use participating network pharmacies</a:t>
            </a:r>
            <a:br>
              <a:rPr lang="en-US" sz="1400" b="1" dirty="0">
                <a:solidFill>
                  <a:schemeClr val="tx1"/>
                </a:solidFill>
              </a:rPr>
            </a:br>
            <a:r>
              <a:rPr lang="en-US" sz="1400" dirty="0">
                <a:solidFill>
                  <a:schemeClr val="tx1"/>
                </a:solidFill>
              </a:rPr>
              <a:t>You may save on the medication you take regularly.</a:t>
            </a:r>
          </a:p>
          <a:p>
            <a:pPr>
              <a:spcBef>
                <a:spcPct val="0"/>
              </a:spcBef>
              <a:spcAft>
                <a:spcPts val="3000"/>
              </a:spcAft>
            </a:pPr>
            <a:r>
              <a:rPr lang="en-US" sz="1600" b="1" dirty="0">
                <a:solidFill>
                  <a:schemeClr val="tx1"/>
                </a:solidFill>
              </a:rPr>
              <a:t>Take advantage of lower cost-sharing amounts</a:t>
            </a:r>
            <a:br>
              <a:rPr lang="en-US" sz="1400" b="1" dirty="0">
                <a:solidFill>
                  <a:schemeClr val="tx1"/>
                </a:solidFill>
              </a:rPr>
            </a:br>
            <a:r>
              <a:rPr lang="en-US" sz="1400" dirty="0">
                <a:solidFill>
                  <a:schemeClr val="tx1"/>
                </a:solidFill>
              </a:rPr>
              <a:t>Use our Preferred Retail Pharmacy Network</a:t>
            </a:r>
            <a:r>
              <a:rPr lang="en-US" sz="1400" baseline="30000" dirty="0">
                <a:solidFill>
                  <a:schemeClr val="tx1"/>
                </a:solidFill>
              </a:rPr>
              <a:t>1</a:t>
            </a:r>
            <a:r>
              <a:rPr lang="en-US" sz="1400" dirty="0">
                <a:solidFill>
                  <a:schemeClr val="tx1"/>
                </a:solidFill>
              </a:rPr>
              <a:t>.</a:t>
            </a:r>
          </a:p>
          <a:p>
            <a:pPr>
              <a:spcBef>
                <a:spcPct val="0"/>
              </a:spcBef>
              <a:spcAft>
                <a:spcPts val="3000"/>
              </a:spcAft>
            </a:pPr>
            <a:r>
              <a:rPr lang="en-US" sz="1600" b="1" dirty="0">
                <a:solidFill>
                  <a:schemeClr val="tx1"/>
                </a:solidFill>
              </a:rPr>
              <a:t>Consider using Optum</a:t>
            </a:r>
            <a:r>
              <a:rPr lang="en-US" sz="1600" b="1" baseline="30000" dirty="0">
                <a:solidFill>
                  <a:schemeClr val="tx1"/>
                </a:solidFill>
              </a:rPr>
              <a:t>®</a:t>
            </a:r>
            <a:r>
              <a:rPr lang="en-US" sz="1600" b="1" dirty="0">
                <a:solidFill>
                  <a:schemeClr val="tx1"/>
                </a:solidFill>
              </a:rPr>
              <a:t> Home Delivery Pharmacy</a:t>
            </a:r>
            <a:r>
              <a:rPr lang="en-US" sz="1600" b="1" baseline="30000" dirty="0">
                <a:solidFill>
                  <a:schemeClr val="tx1"/>
                </a:solidFill>
              </a:rPr>
              <a:t>2</a:t>
            </a:r>
            <a:br>
              <a:rPr lang="en-US" sz="1400" b="1" dirty="0">
                <a:solidFill>
                  <a:schemeClr val="tx1"/>
                </a:solidFill>
              </a:rPr>
            </a:br>
            <a:r>
              <a:rPr lang="en-US" sz="1400" dirty="0">
                <a:solidFill>
                  <a:schemeClr val="tx1"/>
                </a:solidFill>
              </a:rPr>
              <a:t>You could save time and trips to the pharmacy.</a:t>
            </a:r>
          </a:p>
        </p:txBody>
      </p:sp>
      <p:pic>
        <p:nvPicPr>
          <p:cNvPr id="20" name="Picture 19">
            <a:extLst>
              <a:ext uri="{FF2B5EF4-FFF2-40B4-BE49-F238E27FC236}">
                <a16:creationId xmlns:a16="http://schemas.microsoft.com/office/drawing/2014/main" id="{34AD1394-7FAC-8309-BB24-1040971A9AF9}"/>
              </a:ext>
            </a:extLst>
          </p:cNvPr>
          <p:cNvPicPr>
            <a:picLocks noChangeAspect="1"/>
          </p:cNvPicPr>
          <p:nvPr/>
        </p:nvPicPr>
        <p:blipFill>
          <a:blip r:embed="rId6"/>
          <a:stretch>
            <a:fillRect/>
          </a:stretch>
        </p:blipFill>
        <p:spPr>
          <a:xfrm>
            <a:off x="3710022" y="4573439"/>
            <a:ext cx="548640" cy="548640"/>
          </a:xfrm>
          <a:prstGeom prst="rect">
            <a:avLst/>
          </a:prstGeom>
        </p:spPr>
      </p:pic>
      <p:pic>
        <p:nvPicPr>
          <p:cNvPr id="21" name="Picture 20">
            <a:extLst>
              <a:ext uri="{FF2B5EF4-FFF2-40B4-BE49-F238E27FC236}">
                <a16:creationId xmlns:a16="http://schemas.microsoft.com/office/drawing/2014/main" id="{35E7FD36-B413-FFFD-F0ED-76FD0AA4228C}"/>
              </a:ext>
            </a:extLst>
          </p:cNvPr>
          <p:cNvPicPr>
            <a:picLocks noChangeAspect="1"/>
          </p:cNvPicPr>
          <p:nvPr/>
        </p:nvPicPr>
        <p:blipFill>
          <a:blip r:embed="rId7"/>
          <a:stretch>
            <a:fillRect/>
          </a:stretch>
        </p:blipFill>
        <p:spPr>
          <a:xfrm>
            <a:off x="3710022" y="1640204"/>
            <a:ext cx="548641" cy="548641"/>
          </a:xfrm>
          <a:prstGeom prst="rect">
            <a:avLst/>
          </a:prstGeom>
        </p:spPr>
      </p:pic>
      <p:pic>
        <p:nvPicPr>
          <p:cNvPr id="22" name="Picture 21">
            <a:extLst>
              <a:ext uri="{FF2B5EF4-FFF2-40B4-BE49-F238E27FC236}">
                <a16:creationId xmlns:a16="http://schemas.microsoft.com/office/drawing/2014/main" id="{FC279A91-45C1-CFD4-E2E3-1ADB956AA307}"/>
              </a:ext>
            </a:extLst>
          </p:cNvPr>
          <p:cNvPicPr>
            <a:picLocks noChangeAspect="1"/>
          </p:cNvPicPr>
          <p:nvPr/>
        </p:nvPicPr>
        <p:blipFill>
          <a:blip r:embed="rId8"/>
          <a:stretch>
            <a:fillRect/>
          </a:stretch>
        </p:blipFill>
        <p:spPr>
          <a:xfrm>
            <a:off x="3710022" y="2599765"/>
            <a:ext cx="548640" cy="548640"/>
          </a:xfrm>
          <a:prstGeom prst="rect">
            <a:avLst/>
          </a:prstGeom>
        </p:spPr>
      </p:pic>
      <p:sp>
        <p:nvSpPr>
          <p:cNvPr id="5" name="Title 1">
            <a:extLst>
              <a:ext uri="{FF2B5EF4-FFF2-40B4-BE49-F238E27FC236}">
                <a16:creationId xmlns:a16="http://schemas.microsoft.com/office/drawing/2014/main" id="{B5088B0E-E8A5-7E4A-8FF8-F355D3CC9892}"/>
              </a:ext>
            </a:extLst>
          </p:cNvPr>
          <p:cNvSpPr txBox="1"/>
          <p:nvPr/>
        </p:nvSpPr>
        <p:spPr>
          <a:xfrm>
            <a:off x="387593" y="337696"/>
            <a:ext cx="2703477" cy="1631425"/>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Ways to </a:t>
            </a:r>
            <a:br>
              <a:rPr lang="en-US" dirty="0"/>
            </a:br>
            <a:r>
              <a:rPr lang="en-US" dirty="0"/>
              <a:t>save on your prescriptions</a:t>
            </a:r>
          </a:p>
        </p:txBody>
      </p:sp>
      <p:sp>
        <p:nvSpPr>
          <p:cNvPr id="25" name="Slide Number Placeholder 5"/>
          <p:cNvSpPr>
            <a:spLocks noGrp="1"/>
          </p:cNvSpPr>
          <p:nvPr>
            <p:ph type="sldNum" sz="quarter" idx="12"/>
          </p:nvPr>
        </p:nvSpPr>
        <p:spPr/>
        <p:txBody>
          <a:bodyPr/>
          <a:lstStyle>
            <a:lvl1pPr>
              <a:defRPr sz="800"/>
            </a:lvl1pPr>
          </a:lstStyle>
          <a:p>
            <a:fld id="{5097AE68-F08D-4953-97BE-2A7596DC2D94}" type="slidenum">
              <a:rPr lang="en-US" smtClean="0"/>
              <a:t>23</a:t>
            </a:fld>
            <a:endParaRPr lang="en-US"/>
          </a:p>
        </p:txBody>
      </p:sp>
    </p:spTree>
    <p:extLst>
      <p:ext uri="{BB962C8B-B14F-4D97-AF65-F5344CB8AC3E}">
        <p14:creationId xmlns:p14="http://schemas.microsoft.com/office/powerpoint/2010/main" val="25741846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box with white text and blue stripes&#10;&#10;Description automatically generated">
            <a:extLst>
              <a:ext uri="{FF2B5EF4-FFF2-40B4-BE49-F238E27FC236}">
                <a16:creationId xmlns:a16="http://schemas.microsoft.com/office/drawing/2014/main" id="{04F3FA5B-B3D7-D4C5-30D0-1D5F445237EF}"/>
              </a:ext>
            </a:extLst>
          </p:cNvPr>
          <p:cNvPicPr>
            <a:picLocks noChangeAspect="1"/>
          </p:cNvPicPr>
          <p:nvPr/>
        </p:nvPicPr>
        <p:blipFill>
          <a:blip r:embed="rId3"/>
          <a:srcRect l="10724" t="21320" r="3806" b="21574"/>
          <a:stretch>
            <a:fillRect/>
          </a:stretch>
        </p:blipFill>
        <p:spPr>
          <a:xfrm>
            <a:off x="457201" y="3825729"/>
            <a:ext cx="3584213" cy="1796056"/>
          </a:xfrm>
          <a:prstGeom prst="rect">
            <a:avLst/>
          </a:prstGeom>
        </p:spPr>
      </p:pic>
      <p:sp>
        <p:nvSpPr>
          <p:cNvPr id="14" name="TextBox 13">
            <a:extLst>
              <a:ext uri="{FF2B5EF4-FFF2-40B4-BE49-F238E27FC236}">
                <a16:creationId xmlns:a16="http://schemas.microsoft.com/office/drawing/2014/main" id="{69D862C9-217F-604A-3A1B-2EDD3CB5D7F0}"/>
              </a:ext>
            </a:extLst>
          </p:cNvPr>
          <p:cNvSpPr txBox="1"/>
          <p:nvPr/>
        </p:nvSpPr>
        <p:spPr>
          <a:xfrm>
            <a:off x="4352430" y="376794"/>
            <a:ext cx="489857" cy="1015663"/>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6000" b="1" kern="1200">
                <a:solidFill>
                  <a:schemeClr val="accent1"/>
                </a:solidFill>
                <a:effectLst/>
                <a:ea typeface="Calibri" panose="020F0502020204030204"/>
                <a:cs typeface="Times New Roman"/>
              </a:rPr>
              <a:t>1</a:t>
            </a:r>
          </a:p>
        </p:txBody>
      </p:sp>
      <p:sp>
        <p:nvSpPr>
          <p:cNvPr id="15" name="TextBox 14">
            <a:extLst>
              <a:ext uri="{FF2B5EF4-FFF2-40B4-BE49-F238E27FC236}">
                <a16:creationId xmlns:a16="http://schemas.microsoft.com/office/drawing/2014/main" id="{DD86892C-3023-4518-5798-FEA80F19539C}"/>
              </a:ext>
            </a:extLst>
          </p:cNvPr>
          <p:cNvSpPr txBox="1"/>
          <p:nvPr/>
        </p:nvSpPr>
        <p:spPr>
          <a:xfrm>
            <a:off x="4344266" y="1560923"/>
            <a:ext cx="489857" cy="1015663"/>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6000" b="1">
                <a:solidFill>
                  <a:schemeClr val="accent1"/>
                </a:solidFill>
                <a:ea typeface="Calibri" panose="020F0502020204030204"/>
                <a:cs typeface="Times New Roman"/>
              </a:rPr>
              <a:t>2</a:t>
            </a:r>
            <a:endParaRPr lang="en-US" sz="6000" b="1" kern="1200">
              <a:solidFill>
                <a:schemeClr val="accent1"/>
              </a:solidFill>
              <a:effectLst/>
              <a:ea typeface="Calibri" panose="020F0502020204030204"/>
              <a:cs typeface="Times New Roman"/>
            </a:endParaRPr>
          </a:p>
        </p:txBody>
      </p:sp>
      <p:sp>
        <p:nvSpPr>
          <p:cNvPr id="16" name="TextBox 15">
            <a:extLst>
              <a:ext uri="{FF2B5EF4-FFF2-40B4-BE49-F238E27FC236}">
                <a16:creationId xmlns:a16="http://schemas.microsoft.com/office/drawing/2014/main" id="{B15A7BDE-20B7-13B4-B509-0124B44C6A34}"/>
              </a:ext>
            </a:extLst>
          </p:cNvPr>
          <p:cNvSpPr txBox="1"/>
          <p:nvPr/>
        </p:nvSpPr>
        <p:spPr>
          <a:xfrm>
            <a:off x="4352430" y="2518040"/>
            <a:ext cx="489857" cy="1015663"/>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6000" b="1" kern="1200">
                <a:solidFill>
                  <a:schemeClr val="accent1"/>
                </a:solidFill>
                <a:effectLst/>
                <a:ea typeface="Calibri" panose="020F0502020204030204"/>
                <a:cs typeface="Times New Roman"/>
              </a:rPr>
              <a:t>3</a:t>
            </a:r>
          </a:p>
        </p:txBody>
      </p:sp>
      <p:sp>
        <p:nvSpPr>
          <p:cNvPr id="25" name="TextBox 24">
            <a:extLst>
              <a:ext uri="{FF2B5EF4-FFF2-40B4-BE49-F238E27FC236}">
                <a16:creationId xmlns:a16="http://schemas.microsoft.com/office/drawing/2014/main" id="{22DAA7D7-85C6-BF9E-2D8F-45349199F73F}"/>
              </a:ext>
            </a:extLst>
          </p:cNvPr>
          <p:cNvSpPr txBox="1"/>
          <p:nvPr/>
        </p:nvSpPr>
        <p:spPr>
          <a:xfrm>
            <a:off x="4352430" y="4722122"/>
            <a:ext cx="489857" cy="1015663"/>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6000" b="1">
                <a:solidFill>
                  <a:schemeClr val="accent1"/>
                </a:solidFill>
                <a:ea typeface="Calibri" panose="020F0502020204030204"/>
                <a:cs typeface="Times New Roman"/>
              </a:rPr>
              <a:t>5</a:t>
            </a:r>
            <a:endParaRPr lang="en-US" sz="6000" b="1" kern="1200">
              <a:solidFill>
                <a:schemeClr val="accent1"/>
              </a:solidFill>
              <a:effectLst/>
              <a:ea typeface="Calibri" panose="020F0502020204030204"/>
              <a:cs typeface="Times New Roman"/>
            </a:endParaRPr>
          </a:p>
        </p:txBody>
      </p:sp>
      <p:sp>
        <p:nvSpPr>
          <p:cNvPr id="26" name="TextBox 25">
            <a:extLst>
              <a:ext uri="{FF2B5EF4-FFF2-40B4-BE49-F238E27FC236}">
                <a16:creationId xmlns:a16="http://schemas.microsoft.com/office/drawing/2014/main" id="{B1EE973E-269B-C677-864C-CEA3B5183010}"/>
              </a:ext>
            </a:extLst>
          </p:cNvPr>
          <p:cNvSpPr txBox="1"/>
          <p:nvPr/>
        </p:nvSpPr>
        <p:spPr>
          <a:xfrm>
            <a:off x="4352430" y="3776034"/>
            <a:ext cx="489857" cy="1015663"/>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6000" b="1">
                <a:solidFill>
                  <a:schemeClr val="accent1"/>
                </a:solidFill>
                <a:ea typeface="Calibri" panose="020F0502020204030204"/>
                <a:cs typeface="Times New Roman"/>
              </a:rPr>
              <a:t>4</a:t>
            </a:r>
            <a:endParaRPr lang="en-US" sz="6000" b="1" kern="1200">
              <a:solidFill>
                <a:schemeClr val="accent1"/>
              </a:solidFill>
              <a:effectLst/>
              <a:ea typeface="Calibri" panose="020F0502020204030204"/>
              <a:cs typeface="Times New Roman"/>
            </a:endParaRP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4899435" y="507428"/>
            <a:ext cx="3928952" cy="4937499"/>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ct val="0"/>
              </a:spcBef>
              <a:spcAft>
                <a:spcPts val="2400"/>
              </a:spcAft>
            </a:pPr>
            <a:r>
              <a:rPr lang="en-US" sz="1600" b="1" dirty="0">
                <a:solidFill>
                  <a:schemeClr val="tx1"/>
                </a:solidFill>
              </a:rPr>
              <a:t>Order submitted</a:t>
            </a:r>
            <a:br>
              <a:rPr lang="en-US" sz="1400" b="1" dirty="0">
                <a:solidFill>
                  <a:schemeClr val="tx1"/>
                </a:solidFill>
              </a:rPr>
            </a:br>
            <a:r>
              <a:rPr lang="en-US" sz="1400" dirty="0">
                <a:solidFill>
                  <a:schemeClr val="tx1"/>
                </a:solidFill>
              </a:rPr>
              <a:t>After your account is set up, your </a:t>
            </a:r>
            <a:br>
              <a:rPr lang="en-US" sz="1400" dirty="0">
                <a:solidFill>
                  <a:schemeClr val="tx1"/>
                </a:solidFill>
              </a:rPr>
            </a:br>
            <a:r>
              <a:rPr lang="en-US" sz="1400" dirty="0">
                <a:solidFill>
                  <a:schemeClr val="tx1"/>
                </a:solidFill>
              </a:rPr>
              <a:t>Optum Home Delivery order enters the pharmacy system.</a:t>
            </a:r>
          </a:p>
          <a:p>
            <a:pPr>
              <a:spcBef>
                <a:spcPct val="0"/>
              </a:spcBef>
              <a:spcAft>
                <a:spcPts val="2400"/>
              </a:spcAft>
            </a:pPr>
            <a:r>
              <a:rPr lang="en-US" sz="1600" b="1" dirty="0">
                <a:solidFill>
                  <a:schemeClr val="tx1"/>
                </a:solidFill>
              </a:rPr>
              <a:t>Pharmacist review</a:t>
            </a:r>
            <a:br>
              <a:rPr lang="en-US" sz="1400" b="1" dirty="0">
                <a:solidFill>
                  <a:schemeClr val="tx1"/>
                </a:solidFill>
              </a:rPr>
            </a:br>
            <a:r>
              <a:rPr lang="en-US" sz="1400" dirty="0">
                <a:solidFill>
                  <a:schemeClr val="tx1"/>
                </a:solidFill>
              </a:rPr>
              <a:t>A pharmacist reviews your information for drug interactions, allergies and dosage.</a:t>
            </a:r>
          </a:p>
          <a:p>
            <a:pPr>
              <a:spcBef>
                <a:spcPct val="0"/>
              </a:spcBef>
              <a:spcAft>
                <a:spcPts val="2400"/>
              </a:spcAft>
            </a:pPr>
            <a:r>
              <a:rPr lang="en-US" sz="1600" b="1" dirty="0">
                <a:solidFill>
                  <a:schemeClr val="tx1"/>
                </a:solidFill>
              </a:rPr>
              <a:t>Safety review</a:t>
            </a:r>
            <a:br>
              <a:rPr lang="en-US" sz="1400" b="1" dirty="0">
                <a:solidFill>
                  <a:schemeClr val="tx1"/>
                </a:solidFill>
              </a:rPr>
            </a:br>
            <a:r>
              <a:rPr lang="en-US" sz="1400" dirty="0">
                <a:solidFill>
                  <a:schemeClr val="tx1"/>
                </a:solidFill>
              </a:rPr>
              <a:t>For your safety, another pharmacist reviews your medication for accuracy after it is dispensed.</a:t>
            </a:r>
          </a:p>
          <a:p>
            <a:pPr>
              <a:spcBef>
                <a:spcPct val="0"/>
              </a:spcBef>
              <a:spcAft>
                <a:spcPts val="2400"/>
              </a:spcAft>
            </a:pPr>
            <a:r>
              <a:rPr lang="en-US" sz="1600" b="1" dirty="0">
                <a:solidFill>
                  <a:schemeClr val="tx1"/>
                </a:solidFill>
              </a:rPr>
              <a:t>Packaging</a:t>
            </a:r>
            <a:br>
              <a:rPr lang="en-US" sz="1400" b="1" dirty="0">
                <a:solidFill>
                  <a:schemeClr val="tx1"/>
                </a:solidFill>
              </a:rPr>
            </a:br>
            <a:r>
              <a:rPr lang="en-US" sz="1400" dirty="0">
                <a:solidFill>
                  <a:schemeClr val="tx1"/>
                </a:solidFill>
              </a:rPr>
              <a:t>Optum Home Delivery Pharmacy seals your medication in a tamper-evident package.</a:t>
            </a:r>
          </a:p>
          <a:p>
            <a:pPr>
              <a:spcBef>
                <a:spcPct val="0"/>
              </a:spcBef>
              <a:spcAft>
                <a:spcPts val="2400"/>
              </a:spcAft>
            </a:pPr>
            <a:r>
              <a:rPr lang="en-US" sz="1600" b="1" dirty="0">
                <a:solidFill>
                  <a:schemeClr val="tx1"/>
                </a:solidFill>
              </a:rPr>
              <a:t>Shipping</a:t>
            </a:r>
            <a:br>
              <a:rPr lang="en-US" sz="1400" b="1" dirty="0">
                <a:solidFill>
                  <a:schemeClr val="tx1"/>
                </a:solidFill>
              </a:rPr>
            </a:br>
            <a:r>
              <a:rPr lang="en-US" sz="1400" dirty="0">
                <a:solidFill>
                  <a:schemeClr val="tx1"/>
                </a:solidFill>
              </a:rPr>
              <a:t>Optum Home Delivery mails your medication to you and notifies you when it has been shipped.</a:t>
            </a:r>
          </a:p>
        </p:txBody>
      </p:sp>
      <p:sp>
        <p:nvSpPr>
          <p:cNvPr id="5" name="Title 1">
            <a:extLst>
              <a:ext uri="{FF2B5EF4-FFF2-40B4-BE49-F238E27FC236}">
                <a16:creationId xmlns:a16="http://schemas.microsoft.com/office/drawing/2014/main" id="{E7FF2F01-B391-3684-A256-C313220B7FD7}"/>
              </a:ext>
            </a:extLst>
          </p:cNvPr>
          <p:cNvSpPr txBox="1"/>
          <p:nvPr/>
        </p:nvSpPr>
        <p:spPr>
          <a:xfrm>
            <a:off x="387593" y="347472"/>
            <a:ext cx="3279946" cy="2355971"/>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Get Optum</a:t>
            </a:r>
            <a:r>
              <a:rPr kumimoji="0" lang="en-US" sz="1600" b="1" i="0" u="none" strike="noStrike" kern="1200" cap="none" spc="0" normalizeH="0" baseline="80000" noProof="0" dirty="0">
                <a:ln>
                  <a:noFill/>
                </a:ln>
                <a:solidFill>
                  <a:srgbClr val="002677"/>
                </a:solidFill>
                <a:effectLst/>
                <a:uLnTx/>
                <a:uFillTx/>
                <a:ea typeface="+mj-ea"/>
                <a:cs typeface="+mj-cs"/>
              </a:rPr>
              <a:t>®</a:t>
            </a:r>
            <a:r>
              <a:rPr lang="en-US" dirty="0"/>
              <a:t> Home Delivery</a:t>
            </a:r>
            <a:r>
              <a:rPr kumimoji="0" lang="en-US" sz="1600" b="1" i="0" u="none" strike="noStrike" kern="1200" cap="none" spc="0" normalizeH="0" baseline="80000" noProof="0" dirty="0">
                <a:ln>
                  <a:noFill/>
                </a:ln>
                <a:solidFill>
                  <a:srgbClr val="002677"/>
                </a:solidFill>
                <a:effectLst/>
                <a:uLnTx/>
                <a:uFillTx/>
                <a:ea typeface="+mj-ea"/>
                <a:cs typeface="+mj-cs"/>
              </a:rPr>
              <a:t>2 </a:t>
            </a:r>
            <a:r>
              <a:rPr lang="en-US" dirty="0"/>
              <a:t>in 5 simple steps</a:t>
            </a:r>
            <a:endParaRPr lang="en-US" baseline="30000" dirty="0"/>
          </a:p>
        </p:txBody>
      </p:sp>
      <p:sp>
        <p:nvSpPr>
          <p:cNvPr id="4" name="Slide Number Placeholder 101">
            <a:extLst>
              <a:ext uri="{FF2B5EF4-FFF2-40B4-BE49-F238E27FC236}">
                <a16:creationId xmlns:a16="http://schemas.microsoft.com/office/drawing/2014/main" id="{BEDFCD14-549F-2E0B-82B7-5449CB9E52DC}"/>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24</a:t>
            </a:fld>
            <a:endParaRPr lang="en-US" sz="800"/>
          </a:p>
        </p:txBody>
      </p:sp>
    </p:spTree>
    <p:extLst>
      <p:ext uri="{BB962C8B-B14F-4D97-AF65-F5344CB8AC3E}">
        <p14:creationId xmlns:p14="http://schemas.microsoft.com/office/powerpoint/2010/main" val="41852306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E8BEC76-F00E-1C4C-55E3-904ECF4BCAC6}"/>
              </a:ext>
            </a:extLst>
          </p:cNvPr>
          <p:cNvSpPr txBox="1"/>
          <p:nvPr/>
        </p:nvSpPr>
        <p:spPr>
          <a:xfrm>
            <a:off x="405670" y="3172003"/>
            <a:ext cx="8205907" cy="2536778"/>
          </a:xfrm>
          <a:prstGeom prst="rect">
            <a:avLst/>
          </a:prstGeom>
          <a:solidFill>
            <a:schemeClr val="bg2"/>
          </a:solidFill>
        </p:spPr>
        <p:txBody>
          <a:bodyPr wrap="square" lIns="182880" tIns="182880" rIns="91440" bIns="18288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b="1">
                <a:solidFill>
                  <a:schemeClr val="accent1"/>
                </a:solidFill>
                <a:latin typeface="+mj-lt"/>
              </a:rPr>
              <a:t>Check with your provider to see if these common vaccines are right for you</a:t>
            </a:r>
            <a:endParaRPr lang="en-US" sz="1600">
              <a:latin typeface="+mj-lt"/>
            </a:endParaRPr>
          </a:p>
        </p:txBody>
      </p:sp>
      <p:pic>
        <p:nvPicPr>
          <p:cNvPr id="11" name="Picture 10" descr="A blue band aid on a yellow shield&#10;&#10;Description automatically generated with medium confidence">
            <a:extLst>
              <a:ext uri="{FF2B5EF4-FFF2-40B4-BE49-F238E27FC236}">
                <a16:creationId xmlns:a16="http://schemas.microsoft.com/office/drawing/2014/main" id="{0D76982A-5A45-5E2A-FFBF-384114C37172}"/>
              </a:ext>
            </a:extLst>
          </p:cNvPr>
          <p:cNvPicPr>
            <a:picLocks noChangeAspect="1"/>
          </p:cNvPicPr>
          <p:nvPr/>
        </p:nvPicPr>
        <p:blipFill>
          <a:blip r:embed="rId3"/>
          <a:srcRect l="18603" r="15795"/>
          <a:stretch>
            <a:fillRect/>
          </a:stretch>
        </p:blipFill>
        <p:spPr>
          <a:xfrm>
            <a:off x="6346650" y="69676"/>
            <a:ext cx="2579651" cy="2949219"/>
          </a:xfrm>
          <a:prstGeom prst="rect">
            <a:avLst/>
          </a:prstGeom>
        </p:spPr>
      </p:pic>
      <p:sp>
        <p:nvSpPr>
          <p:cNvPr id="18" name="Text Placeholder 14">
            <a:extLst>
              <a:ext uri="{FF2B5EF4-FFF2-40B4-BE49-F238E27FC236}">
                <a16:creationId xmlns:a16="http://schemas.microsoft.com/office/drawing/2014/main" id="{CEA0836D-1F45-551E-83C2-F04032204E40}"/>
              </a:ext>
            </a:extLst>
          </p:cNvPr>
          <p:cNvSpPr txBox="1"/>
          <p:nvPr/>
        </p:nvSpPr>
        <p:spPr>
          <a:xfrm>
            <a:off x="405671" y="1545441"/>
            <a:ext cx="6541781" cy="1485989"/>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Aft>
                <a:spcPts val="1200"/>
              </a:spcAft>
              <a:buNone/>
            </a:pPr>
            <a:r>
              <a:rPr lang="en-US" sz="1600" b="1">
                <a:solidFill>
                  <a:schemeClr val="tx1"/>
                </a:solidFill>
              </a:rPr>
              <a:t>Vaccines work with your body’s natural defenses to protect against infection and help reduce the risk of disease.</a:t>
            </a:r>
          </a:p>
          <a:p>
            <a:pPr marL="0" indent="0">
              <a:spcAft>
                <a:spcPts val="1200"/>
              </a:spcAft>
              <a:buNone/>
            </a:pPr>
            <a:r>
              <a:rPr lang="en-US" sz="1400">
                <a:solidFill>
                  <a:schemeClr val="tx1"/>
                </a:solidFill>
              </a:rPr>
              <a:t>They do this by imitating an infection without causing the disease — and </a:t>
            </a:r>
            <a:br>
              <a:rPr lang="en-US" sz="1400">
                <a:solidFill>
                  <a:schemeClr val="tx1"/>
                </a:solidFill>
              </a:rPr>
            </a:br>
            <a:r>
              <a:rPr lang="en-US" sz="1400">
                <a:solidFill>
                  <a:schemeClr val="tx1"/>
                </a:solidFill>
              </a:rPr>
              <a:t>getting your immune system to respond the same way it would to a real infection. This prepares your body to recognize and fight the disease in the future.</a:t>
            </a:r>
          </a:p>
          <a:p>
            <a:pPr marL="0" indent="0">
              <a:spcAft>
                <a:spcPts val="1200"/>
              </a:spcAft>
              <a:buNone/>
            </a:pPr>
            <a:endParaRPr lang="en-US" sz="1400">
              <a:solidFill>
                <a:schemeClr val="tx1"/>
              </a:solidFill>
            </a:endParaRPr>
          </a:p>
        </p:txBody>
      </p:sp>
      <p:sp>
        <p:nvSpPr>
          <p:cNvPr id="8" name="Title 1">
            <a:extLst>
              <a:ext uri="{FF2B5EF4-FFF2-40B4-BE49-F238E27FC236}">
                <a16:creationId xmlns:a16="http://schemas.microsoft.com/office/drawing/2014/main" id="{13CB4D4F-398F-DA97-9CA4-A45708E4C94E}"/>
              </a:ext>
            </a:extLst>
          </p:cNvPr>
          <p:cNvSpPr txBox="1"/>
          <p:nvPr/>
        </p:nvSpPr>
        <p:spPr>
          <a:xfrm>
            <a:off x="405672" y="344471"/>
            <a:ext cx="5846041"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Getting vaccinated is important to your health</a:t>
            </a:r>
            <a:endParaRPr lang="en-US" sz="1600" baseline="30000" dirty="0"/>
          </a:p>
        </p:txBody>
      </p:sp>
      <p:sp>
        <p:nvSpPr>
          <p:cNvPr id="5" name="Text Placeholder 5">
            <a:extLst>
              <a:ext uri="{FF2B5EF4-FFF2-40B4-BE49-F238E27FC236}">
                <a16:creationId xmlns:a16="http://schemas.microsoft.com/office/drawing/2014/main" id="{453D953B-8DFB-869B-E71D-5F74BF80BB20}"/>
              </a:ext>
            </a:extLst>
          </p:cNvPr>
          <p:cNvSpPr txBox="1"/>
          <p:nvPr/>
        </p:nvSpPr>
        <p:spPr>
          <a:xfrm>
            <a:off x="417636" y="3746725"/>
            <a:ext cx="8726364" cy="1808134"/>
          </a:xfrm>
          <a:prstGeom prst="rect">
            <a:avLst/>
          </a:prstGeom>
          <a:noFill/>
        </p:spPr>
        <p:txBody>
          <a:bodyPr vert="horz" lIns="182880" tIns="45720" rIns="91440" bIns="45720" numCol="2" rtlCol="0">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a:t>Covered by Part B</a:t>
            </a:r>
          </a:p>
          <a:p>
            <a:pPr marL="400050">
              <a:spcBef>
                <a:spcPts val="600"/>
              </a:spcBef>
              <a:tabLst>
                <a:tab pos="400050" algn="l"/>
              </a:tabLst>
            </a:pPr>
            <a:r>
              <a:rPr lang="en-US" b="0"/>
              <a:t>Influenza (flu)</a:t>
            </a:r>
          </a:p>
          <a:p>
            <a:pPr marL="400050">
              <a:spcBef>
                <a:spcPts val="600"/>
              </a:spcBef>
              <a:tabLst>
                <a:tab pos="400050" algn="l"/>
              </a:tabLst>
            </a:pPr>
            <a:r>
              <a:rPr lang="en-US" b="0"/>
              <a:t>Pneumococcal</a:t>
            </a:r>
          </a:p>
          <a:p>
            <a:pPr marL="400050">
              <a:spcBef>
                <a:spcPts val="600"/>
              </a:spcBef>
              <a:tabLst>
                <a:tab pos="400050" algn="l"/>
              </a:tabLst>
            </a:pPr>
            <a:r>
              <a:rPr lang="en-US" b="0"/>
              <a:t>Hepatitis B for those at medium or high risk</a:t>
            </a:r>
          </a:p>
          <a:p>
            <a:pPr marL="400050">
              <a:spcBef>
                <a:spcPts val="600"/>
              </a:spcBef>
              <a:tabLst>
                <a:tab pos="400050" algn="l"/>
              </a:tabLst>
            </a:pPr>
            <a:r>
              <a:rPr lang="en-US" b="0"/>
              <a:t>COVID-19*</a:t>
            </a:r>
          </a:p>
          <a:p>
            <a:r>
              <a:rPr lang="en-US"/>
              <a:t>Covered by Part D</a:t>
            </a:r>
          </a:p>
          <a:p>
            <a:pPr marL="400050">
              <a:spcBef>
                <a:spcPts val="600"/>
              </a:spcBef>
            </a:pPr>
            <a:r>
              <a:rPr lang="en-US" b="0"/>
              <a:t>Shingles</a:t>
            </a:r>
          </a:p>
          <a:p>
            <a:pPr marL="400050">
              <a:spcBef>
                <a:spcPts val="600"/>
              </a:spcBef>
            </a:pPr>
            <a:r>
              <a:rPr lang="en-US" b="0"/>
              <a:t>Tetanus, diphtheria, pertussis (Tdap)</a:t>
            </a:r>
          </a:p>
          <a:p>
            <a:pPr marL="400050">
              <a:spcBef>
                <a:spcPts val="600"/>
              </a:spcBef>
            </a:pPr>
            <a:r>
              <a:rPr lang="en-US" b="0"/>
              <a:t>Hepatitis A</a:t>
            </a:r>
          </a:p>
          <a:p>
            <a:pPr marL="400050">
              <a:spcBef>
                <a:spcPts val="600"/>
              </a:spcBef>
            </a:pPr>
            <a:r>
              <a:rPr lang="en-US" b="0"/>
              <a:t>Hepatitis B for those at low risk</a:t>
            </a:r>
          </a:p>
        </p:txBody>
      </p:sp>
      <p:pic>
        <p:nvPicPr>
          <p:cNvPr id="12" name="Picture 11">
            <a:extLst>
              <a:ext uri="{FF2B5EF4-FFF2-40B4-BE49-F238E27FC236}">
                <a16:creationId xmlns:a16="http://schemas.microsoft.com/office/drawing/2014/main" id="{2DAFD080-3A47-F05A-EC61-05AE40A13567}"/>
              </a:ext>
            </a:extLst>
          </p:cNvPr>
          <p:cNvPicPr>
            <a:picLocks noChangeAspect="1"/>
          </p:cNvPicPr>
          <p:nvPr/>
        </p:nvPicPr>
        <p:blipFill>
          <a:blip r:embed="rId4"/>
          <a:stretch>
            <a:fillRect/>
          </a:stretch>
        </p:blipFill>
        <p:spPr>
          <a:xfrm>
            <a:off x="527383" y="4006748"/>
            <a:ext cx="429768" cy="429768"/>
          </a:xfrm>
          <a:prstGeom prst="rect">
            <a:avLst/>
          </a:prstGeom>
        </p:spPr>
      </p:pic>
      <p:pic>
        <p:nvPicPr>
          <p:cNvPr id="13" name="Picture 12">
            <a:extLst>
              <a:ext uri="{FF2B5EF4-FFF2-40B4-BE49-F238E27FC236}">
                <a16:creationId xmlns:a16="http://schemas.microsoft.com/office/drawing/2014/main" id="{339A247D-2DAB-2D76-CD4E-559CDEF2F89D}"/>
              </a:ext>
            </a:extLst>
          </p:cNvPr>
          <p:cNvPicPr>
            <a:picLocks noChangeAspect="1"/>
          </p:cNvPicPr>
          <p:nvPr/>
        </p:nvPicPr>
        <p:blipFill>
          <a:blip r:embed="rId4"/>
          <a:stretch>
            <a:fillRect/>
          </a:stretch>
        </p:blipFill>
        <p:spPr>
          <a:xfrm>
            <a:off x="527383" y="4426399"/>
            <a:ext cx="429768" cy="429768"/>
          </a:xfrm>
          <a:prstGeom prst="rect">
            <a:avLst/>
          </a:prstGeom>
        </p:spPr>
      </p:pic>
      <p:pic>
        <p:nvPicPr>
          <p:cNvPr id="14" name="Picture 13">
            <a:extLst>
              <a:ext uri="{FF2B5EF4-FFF2-40B4-BE49-F238E27FC236}">
                <a16:creationId xmlns:a16="http://schemas.microsoft.com/office/drawing/2014/main" id="{E26F6A17-1E77-DE67-66BA-BC72982468E6}"/>
              </a:ext>
            </a:extLst>
          </p:cNvPr>
          <p:cNvPicPr>
            <a:picLocks noChangeAspect="1"/>
          </p:cNvPicPr>
          <p:nvPr/>
        </p:nvPicPr>
        <p:blipFill>
          <a:blip r:embed="rId4"/>
          <a:stretch>
            <a:fillRect/>
          </a:stretch>
        </p:blipFill>
        <p:spPr>
          <a:xfrm>
            <a:off x="527383" y="4791860"/>
            <a:ext cx="429768" cy="429768"/>
          </a:xfrm>
          <a:prstGeom prst="rect">
            <a:avLst/>
          </a:prstGeom>
        </p:spPr>
      </p:pic>
      <p:pic>
        <p:nvPicPr>
          <p:cNvPr id="15" name="Picture 14">
            <a:extLst>
              <a:ext uri="{FF2B5EF4-FFF2-40B4-BE49-F238E27FC236}">
                <a16:creationId xmlns:a16="http://schemas.microsoft.com/office/drawing/2014/main" id="{1C5CCB0D-4D87-38C0-697F-B9348B730858}"/>
              </a:ext>
            </a:extLst>
          </p:cNvPr>
          <p:cNvPicPr>
            <a:picLocks noChangeAspect="1"/>
          </p:cNvPicPr>
          <p:nvPr/>
        </p:nvPicPr>
        <p:blipFill>
          <a:blip r:embed="rId4"/>
          <a:stretch>
            <a:fillRect/>
          </a:stretch>
        </p:blipFill>
        <p:spPr>
          <a:xfrm>
            <a:off x="527383" y="5160041"/>
            <a:ext cx="429768" cy="429768"/>
          </a:xfrm>
          <a:prstGeom prst="rect">
            <a:avLst/>
          </a:prstGeom>
        </p:spPr>
      </p:pic>
      <p:pic>
        <p:nvPicPr>
          <p:cNvPr id="16" name="Picture 15">
            <a:extLst>
              <a:ext uri="{FF2B5EF4-FFF2-40B4-BE49-F238E27FC236}">
                <a16:creationId xmlns:a16="http://schemas.microsoft.com/office/drawing/2014/main" id="{762BCB65-17EE-5DA4-288C-E7EF3FDEB91B}"/>
              </a:ext>
            </a:extLst>
          </p:cNvPr>
          <p:cNvPicPr>
            <a:picLocks noChangeAspect="1"/>
          </p:cNvPicPr>
          <p:nvPr/>
        </p:nvPicPr>
        <p:blipFill>
          <a:blip r:embed="rId4"/>
          <a:stretch>
            <a:fillRect/>
          </a:stretch>
        </p:blipFill>
        <p:spPr>
          <a:xfrm>
            <a:off x="4754293" y="4006748"/>
            <a:ext cx="429768" cy="429768"/>
          </a:xfrm>
          <a:prstGeom prst="rect">
            <a:avLst/>
          </a:prstGeom>
        </p:spPr>
      </p:pic>
      <p:pic>
        <p:nvPicPr>
          <p:cNvPr id="17" name="Picture 16">
            <a:extLst>
              <a:ext uri="{FF2B5EF4-FFF2-40B4-BE49-F238E27FC236}">
                <a16:creationId xmlns:a16="http://schemas.microsoft.com/office/drawing/2014/main" id="{7091778E-786C-7797-E80A-9C17A89322CB}"/>
              </a:ext>
            </a:extLst>
          </p:cNvPr>
          <p:cNvPicPr>
            <a:picLocks noChangeAspect="1"/>
          </p:cNvPicPr>
          <p:nvPr/>
        </p:nvPicPr>
        <p:blipFill>
          <a:blip r:embed="rId4"/>
          <a:stretch>
            <a:fillRect/>
          </a:stretch>
        </p:blipFill>
        <p:spPr>
          <a:xfrm>
            <a:off x="4754293" y="4426399"/>
            <a:ext cx="429768" cy="429768"/>
          </a:xfrm>
          <a:prstGeom prst="rect">
            <a:avLst/>
          </a:prstGeom>
        </p:spPr>
      </p:pic>
      <p:pic>
        <p:nvPicPr>
          <p:cNvPr id="19" name="Picture 18">
            <a:extLst>
              <a:ext uri="{FF2B5EF4-FFF2-40B4-BE49-F238E27FC236}">
                <a16:creationId xmlns:a16="http://schemas.microsoft.com/office/drawing/2014/main" id="{E1F48449-6120-B16C-A9A5-00B696A6E733}"/>
              </a:ext>
            </a:extLst>
          </p:cNvPr>
          <p:cNvPicPr>
            <a:picLocks noChangeAspect="1"/>
          </p:cNvPicPr>
          <p:nvPr/>
        </p:nvPicPr>
        <p:blipFill>
          <a:blip r:embed="rId4"/>
          <a:stretch>
            <a:fillRect/>
          </a:stretch>
        </p:blipFill>
        <p:spPr>
          <a:xfrm>
            <a:off x="4754293" y="4781921"/>
            <a:ext cx="429768" cy="429768"/>
          </a:xfrm>
          <a:prstGeom prst="rect">
            <a:avLst/>
          </a:prstGeom>
        </p:spPr>
      </p:pic>
      <p:pic>
        <p:nvPicPr>
          <p:cNvPr id="20" name="Picture 19">
            <a:extLst>
              <a:ext uri="{FF2B5EF4-FFF2-40B4-BE49-F238E27FC236}">
                <a16:creationId xmlns:a16="http://schemas.microsoft.com/office/drawing/2014/main" id="{27B05A64-4BD1-1B72-64FD-7F4B7518E116}"/>
              </a:ext>
            </a:extLst>
          </p:cNvPr>
          <p:cNvPicPr>
            <a:picLocks noChangeAspect="1"/>
          </p:cNvPicPr>
          <p:nvPr/>
        </p:nvPicPr>
        <p:blipFill>
          <a:blip r:embed="rId4"/>
          <a:stretch>
            <a:fillRect/>
          </a:stretch>
        </p:blipFill>
        <p:spPr>
          <a:xfrm>
            <a:off x="4754293" y="5150102"/>
            <a:ext cx="429768" cy="429768"/>
          </a:xfrm>
          <a:prstGeom prst="rect">
            <a:avLst/>
          </a:prstGeom>
        </p:spPr>
      </p:pic>
      <p:sp>
        <p:nvSpPr>
          <p:cNvPr id="23" name="Text Placeholder 3">
            <a:extLst>
              <a:ext uri="{FF2B5EF4-FFF2-40B4-BE49-F238E27FC236}">
                <a16:creationId xmlns:a16="http://schemas.microsoft.com/office/drawing/2014/main" id="{2B04923D-94E8-8CFF-4F2D-19950E1503DE}"/>
              </a:ext>
            </a:extLst>
          </p:cNvPr>
          <p:cNvSpPr>
            <a:spLocks noGrp="1"/>
          </p:cNvSpPr>
          <p:nvPr>
            <p:ph type="body" sz="quarter" idx="13"/>
          </p:nvPr>
        </p:nvSpPr>
        <p:spPr>
          <a:xfrm>
            <a:off x="373013" y="5693824"/>
            <a:ext cx="8205908" cy="480822"/>
          </a:xfrm>
        </p:spPr>
        <p:txBody>
          <a:bodyPr/>
          <a:lstStyle/>
          <a:p>
            <a:pPr marL="57150" indent="-57150">
              <a:spcBef>
                <a:spcPct val="0"/>
              </a:spcBef>
              <a:spcAft>
                <a:spcPct val="0"/>
              </a:spcAft>
            </a:pPr>
            <a:r>
              <a:rPr lang="en-US" sz="800"/>
              <a:t>*You will have $0 cost share (copayments, deductibles or coinsurance) on FDA-authorized COVID-19 vaccines at both network and out-of-network providers.</a:t>
            </a:r>
          </a:p>
        </p:txBody>
      </p:sp>
      <p:sp>
        <p:nvSpPr>
          <p:cNvPr id="4" name="Slide Number Placeholder 101">
            <a:extLst>
              <a:ext uri="{FF2B5EF4-FFF2-40B4-BE49-F238E27FC236}">
                <a16:creationId xmlns:a16="http://schemas.microsoft.com/office/drawing/2014/main" id="{66976C7F-1A4D-FAC3-0A64-682C5698B019}"/>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25</a:t>
            </a:fld>
            <a:endParaRPr lang="en-US" sz="800"/>
          </a:p>
        </p:txBody>
      </p:sp>
    </p:spTree>
    <p:extLst>
      <p:ext uri="{BB962C8B-B14F-4D97-AF65-F5344CB8AC3E}">
        <p14:creationId xmlns:p14="http://schemas.microsoft.com/office/powerpoint/2010/main" val="31876430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2DF4F31-F7C4-33C3-1BF2-DC0FDBF742B4}"/>
              </a:ext>
            </a:extLst>
          </p:cNvPr>
          <p:cNvPicPr>
            <a:picLocks noChangeAspect="1"/>
          </p:cNvPicPr>
          <p:nvPr/>
        </p:nvPicPr>
        <p:blipFill>
          <a:blip r:embed="rId3"/>
          <a:stretch>
            <a:fillRect/>
          </a:stretch>
        </p:blipFill>
        <p:spPr>
          <a:xfrm>
            <a:off x="495422" y="1636778"/>
            <a:ext cx="548641" cy="548641"/>
          </a:xfrm>
          <a:prstGeom prst="rect">
            <a:avLst/>
          </a:prstGeom>
        </p:spPr>
      </p:pic>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2" y="5693824"/>
            <a:ext cx="6942187" cy="480822"/>
          </a:xfrm>
        </p:spPr>
        <p:txBody>
          <a:bodyPr/>
          <a:lstStyle/>
          <a:p>
            <a:r>
              <a:rPr lang="en-US" sz="800">
                <a:latin typeface="Arial" panose="020B0604020202020204" pitchFamily="34" charset="0"/>
              </a:rPr>
              <a:t>*A copay or coinsurance may apply if you receive services that are not part of the Annual Wellness Visit and physical.</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1162666" y="1523822"/>
            <a:ext cx="3876473" cy="3395889"/>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4572" indent="0">
              <a:spcBef>
                <a:spcPts val="900"/>
              </a:spcBef>
              <a:spcAft>
                <a:spcPts val="2400"/>
              </a:spcAft>
              <a:buClr>
                <a:schemeClr val="tx1"/>
              </a:buClr>
              <a:buSzPct val="125000"/>
              <a:buNone/>
            </a:pPr>
            <a:r>
              <a:rPr lang="en-US" sz="1600" b="1">
                <a:solidFill>
                  <a:schemeClr val="tx1"/>
                </a:solidFill>
                <a:latin typeface="Arial" panose="020B0604020202020204" pitchFamily="34" charset="0"/>
              </a:rPr>
              <a:t>Combine visits</a:t>
            </a:r>
            <a:br>
              <a:rPr lang="en-US" sz="1600" b="1">
                <a:solidFill>
                  <a:schemeClr val="tx1"/>
                </a:solidFill>
                <a:latin typeface="Arial" panose="020B0604020202020204" pitchFamily="34" charset="0"/>
              </a:rPr>
            </a:br>
            <a:r>
              <a:rPr lang="en-US" sz="1400">
                <a:solidFill>
                  <a:schemeClr val="tx1"/>
                </a:solidFill>
                <a:latin typeface="Arial" panose="020B0604020202020204" pitchFamily="34" charset="0"/>
              </a:rPr>
              <a:t>Save time by combining your wellness visit and physical into a single office visit.</a:t>
            </a:r>
          </a:p>
          <a:p>
            <a:pPr marL="4572" indent="0">
              <a:spcBef>
                <a:spcPct val="0"/>
              </a:spcBef>
              <a:spcAft>
                <a:spcPts val="2400"/>
              </a:spcAft>
              <a:buClr>
                <a:schemeClr val="tx1"/>
              </a:buClr>
              <a:buSzPct val="125000"/>
              <a:buNone/>
            </a:pPr>
            <a:r>
              <a:rPr lang="en-US" sz="1600" b="1">
                <a:solidFill>
                  <a:schemeClr val="tx1"/>
                </a:solidFill>
                <a:latin typeface="Arial" panose="020B0604020202020204" pitchFamily="34" charset="0"/>
              </a:rPr>
              <a:t>Schedule early</a:t>
            </a:r>
            <a:br>
              <a:rPr lang="en-US" sz="1600" b="1">
                <a:solidFill>
                  <a:schemeClr val="tx1"/>
                </a:solidFill>
                <a:latin typeface="Arial" panose="020B0604020202020204" pitchFamily="34" charset="0"/>
              </a:rPr>
            </a:br>
            <a:r>
              <a:rPr lang="en-US" sz="1400">
                <a:solidFill>
                  <a:schemeClr val="tx1"/>
                </a:solidFill>
                <a:latin typeface="Arial" panose="020B0604020202020204" pitchFamily="34" charset="0"/>
              </a:rPr>
              <a:t>Schedule your appointment early in the year to get any other preventive care you may need.</a:t>
            </a:r>
          </a:p>
          <a:p>
            <a:pPr marL="4572" indent="0">
              <a:spcBef>
                <a:spcPct val="0"/>
              </a:spcBef>
              <a:spcAft>
                <a:spcPts val="2400"/>
              </a:spcAft>
              <a:buClr>
                <a:schemeClr val="tx1"/>
              </a:buClr>
              <a:buSzPct val="125000"/>
              <a:buNone/>
            </a:pPr>
            <a:r>
              <a:rPr lang="en-US" sz="1600" b="1">
                <a:solidFill>
                  <a:schemeClr val="tx1"/>
                </a:solidFill>
                <a:latin typeface="Arial" panose="020B0604020202020204" pitchFamily="34" charset="0"/>
              </a:rPr>
              <a:t>Follow recommendations</a:t>
            </a:r>
            <a:br>
              <a:rPr lang="en-US" sz="1600">
                <a:solidFill>
                  <a:schemeClr val="tx1"/>
                </a:solidFill>
                <a:latin typeface="Arial" panose="020B0604020202020204" pitchFamily="34" charset="0"/>
              </a:rPr>
            </a:br>
            <a:r>
              <a:rPr lang="en-US" sz="1400">
                <a:solidFill>
                  <a:schemeClr val="tx1"/>
                </a:solidFill>
                <a:latin typeface="Arial" panose="020B0604020202020204" pitchFamily="34" charset="0"/>
              </a:rPr>
              <a:t>Make sure you follow through with your provider’s recommendations for screenings, exams and other care.</a:t>
            </a:r>
          </a:p>
        </p:txBody>
      </p:sp>
      <p:sp>
        <p:nvSpPr>
          <p:cNvPr id="5" name="TextBox 4">
            <a:extLst>
              <a:ext uri="{FF2B5EF4-FFF2-40B4-BE49-F238E27FC236}">
                <a16:creationId xmlns:a16="http://schemas.microsoft.com/office/drawing/2014/main" id="{0F87DAEE-61A5-D364-B584-A3ADFFE93B6E}"/>
              </a:ext>
            </a:extLst>
          </p:cNvPr>
          <p:cNvSpPr txBox="1"/>
          <p:nvPr/>
        </p:nvSpPr>
        <p:spPr>
          <a:xfrm>
            <a:off x="405671" y="4729809"/>
            <a:ext cx="5835649" cy="58477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600"/>
              </a:spcAft>
            </a:pPr>
            <a:r>
              <a:rPr lang="en-US" sz="1600" b="1">
                <a:latin typeface="+mj-lt"/>
              </a:rPr>
              <a:t>Schedule anytime — </a:t>
            </a:r>
            <a:br>
              <a:rPr lang="en-US" sz="1600" b="1">
                <a:latin typeface="+mj-lt"/>
              </a:rPr>
            </a:br>
            <a:r>
              <a:rPr lang="en-US" sz="1600" b="1">
                <a:latin typeface="+mj-lt"/>
              </a:rPr>
              <a:t>you don’t have to wait 12 months</a:t>
            </a:r>
            <a:endParaRPr lang="en-US" sz="1400"/>
          </a:p>
        </p:txBody>
      </p:sp>
      <p:pic>
        <p:nvPicPr>
          <p:cNvPr id="10" name="Picture 9">
            <a:extLst>
              <a:ext uri="{FF2B5EF4-FFF2-40B4-BE49-F238E27FC236}">
                <a16:creationId xmlns:a16="http://schemas.microsoft.com/office/drawing/2014/main" id="{C81F7E51-8F17-B1BB-F3A0-57AE06A85254}"/>
              </a:ext>
            </a:extLst>
          </p:cNvPr>
          <p:cNvPicPr>
            <a:picLocks noChangeAspect="1"/>
          </p:cNvPicPr>
          <p:nvPr/>
        </p:nvPicPr>
        <p:blipFill>
          <a:blip r:embed="rId4"/>
          <a:stretch>
            <a:fillRect/>
          </a:stretch>
        </p:blipFill>
        <p:spPr>
          <a:xfrm>
            <a:off x="495422" y="2603920"/>
            <a:ext cx="548641" cy="548641"/>
          </a:xfrm>
          <a:prstGeom prst="rect">
            <a:avLst/>
          </a:prstGeom>
        </p:spPr>
      </p:pic>
      <p:pic>
        <p:nvPicPr>
          <p:cNvPr id="11" name="Picture 10">
            <a:extLst>
              <a:ext uri="{FF2B5EF4-FFF2-40B4-BE49-F238E27FC236}">
                <a16:creationId xmlns:a16="http://schemas.microsoft.com/office/drawing/2014/main" id="{CE48BAE8-1B98-133B-4DA2-0310861BF05C}"/>
              </a:ext>
            </a:extLst>
          </p:cNvPr>
          <p:cNvPicPr>
            <a:picLocks noChangeAspect="1"/>
          </p:cNvPicPr>
          <p:nvPr/>
        </p:nvPicPr>
        <p:blipFill>
          <a:blip r:embed="rId5"/>
          <a:stretch>
            <a:fillRect/>
          </a:stretch>
        </p:blipFill>
        <p:spPr>
          <a:xfrm>
            <a:off x="495422" y="3558033"/>
            <a:ext cx="548640" cy="548640"/>
          </a:xfrm>
          <a:prstGeom prst="rect">
            <a:avLst/>
          </a:prstGeom>
        </p:spPr>
      </p:pic>
      <p:sp>
        <p:nvSpPr>
          <p:cNvPr id="6" name="Title 1">
            <a:extLst>
              <a:ext uri="{FF2B5EF4-FFF2-40B4-BE49-F238E27FC236}">
                <a16:creationId xmlns:a16="http://schemas.microsoft.com/office/drawing/2014/main" id="{FC9E8C26-CD46-9F84-0039-D7270544EE30}"/>
              </a:ext>
            </a:extLst>
          </p:cNvPr>
          <p:cNvSpPr txBox="1"/>
          <p:nvPr/>
        </p:nvSpPr>
        <p:spPr>
          <a:xfrm>
            <a:off x="405671" y="347804"/>
            <a:ext cx="8132847"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Keep your health on track with </a:t>
            </a:r>
            <a:br>
              <a:rPr lang="en-US" dirty="0"/>
            </a:br>
            <a:r>
              <a:rPr lang="en-US" dirty="0"/>
              <a:t>a $0 Annual Wellness Visit*</a:t>
            </a:r>
            <a:endParaRPr lang="en-US" sz="1600" baseline="30000" dirty="0"/>
          </a:p>
        </p:txBody>
      </p:sp>
      <p:sp>
        <p:nvSpPr>
          <p:cNvPr id="7" name="Slide Number Placeholder 101">
            <a:extLst>
              <a:ext uri="{FF2B5EF4-FFF2-40B4-BE49-F238E27FC236}">
                <a16:creationId xmlns:a16="http://schemas.microsoft.com/office/drawing/2014/main" id="{FDC14661-B7EC-E58A-AE68-CE5F42B7A81F}"/>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26</a:t>
            </a:fld>
            <a:endParaRPr lang="en-US" sz="800"/>
          </a:p>
        </p:txBody>
      </p:sp>
      <p:sp>
        <p:nvSpPr>
          <p:cNvPr id="3" name="TextBox 2">
            <a:extLst>
              <a:ext uri="{FF2B5EF4-FFF2-40B4-BE49-F238E27FC236}">
                <a16:creationId xmlns:a16="http://schemas.microsoft.com/office/drawing/2014/main" id="{4F871C29-B98F-A67E-F096-D29D29E99090}"/>
              </a:ext>
            </a:extLst>
          </p:cNvPr>
          <p:cNvSpPr txBox="1"/>
          <p:nvPr/>
        </p:nvSpPr>
        <p:spPr>
          <a:xfrm>
            <a:off x="5377912" y="1709815"/>
            <a:ext cx="3318876" cy="2640754"/>
          </a:xfrm>
          <a:prstGeom prst="rect">
            <a:avLst/>
          </a:prstGeom>
          <a:solidFill>
            <a:schemeClr val="bg2"/>
          </a:solidFill>
        </p:spPr>
        <p:txBody>
          <a:bodyPr wrap="square" lIns="182880" tIns="182880" rIns="91440" bIns="18288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600"/>
              </a:spcAft>
            </a:pPr>
            <a:r>
              <a:rPr lang="en-US" sz="1400" b="1">
                <a:solidFill>
                  <a:srgbClr val="1D236C"/>
                </a:solidFill>
                <a:effectLst/>
                <a:latin typeface="Arial" panose="020B0604020202020204" pitchFamily="34" charset="0"/>
                <a:cs typeface="Arial" panose="020B0604020202020204" pitchFamily="34" charset="0"/>
              </a:rPr>
              <a:t>What’s the difference between your annual physical and wellness visit?</a:t>
            </a:r>
          </a:p>
          <a:p>
            <a:pPr>
              <a:spcAft>
                <a:spcPts val="600"/>
              </a:spcAft>
            </a:pPr>
            <a:r>
              <a:rPr lang="en-US" sz="1200">
                <a:solidFill>
                  <a:srgbClr val="1D236C"/>
                </a:solidFill>
                <a:effectLst/>
                <a:latin typeface="Arial" panose="020B0604020202020204" pitchFamily="34" charset="0"/>
                <a:cs typeface="Arial" panose="020B0604020202020204" pitchFamily="34" charset="0"/>
              </a:rPr>
              <a:t>A </a:t>
            </a:r>
            <a:r>
              <a:rPr lang="en-US" sz="1200" b="1">
                <a:solidFill>
                  <a:srgbClr val="1D236C"/>
                </a:solidFill>
                <a:effectLst/>
                <a:latin typeface="Arial" panose="020B0604020202020204" pitchFamily="34" charset="0"/>
                <a:cs typeface="Arial" panose="020B0604020202020204" pitchFamily="34" charset="0"/>
              </a:rPr>
              <a:t>physical exam </a:t>
            </a:r>
            <a:r>
              <a:rPr lang="en-US" sz="1200">
                <a:solidFill>
                  <a:srgbClr val="1D236C"/>
                </a:solidFill>
                <a:effectLst/>
                <a:latin typeface="Arial" panose="020B0604020202020204" pitchFamily="34" charset="0"/>
                <a:cs typeface="Arial" panose="020B0604020202020204" pitchFamily="34" charset="0"/>
              </a:rPr>
              <a:t>includes a head-to-toe exam, blood sugar test and cholesterol test. This visit is a good time to review your medications and/or health concerns. Your plan covers this visit once per calendar year.</a:t>
            </a:r>
          </a:p>
          <a:p>
            <a:pPr>
              <a:spcAft>
                <a:spcPts val="600"/>
              </a:spcAft>
            </a:pPr>
            <a:r>
              <a:rPr lang="en-US" sz="1200">
                <a:solidFill>
                  <a:srgbClr val="1D236C"/>
                </a:solidFill>
                <a:effectLst/>
                <a:latin typeface="Arial" panose="020B0604020202020204" pitchFamily="34" charset="0"/>
                <a:cs typeface="Arial" panose="020B0604020202020204" pitchFamily="34" charset="0"/>
              </a:rPr>
              <a:t>A </a:t>
            </a:r>
            <a:r>
              <a:rPr lang="en-US" sz="1200" b="1">
                <a:solidFill>
                  <a:srgbClr val="1D236C"/>
                </a:solidFill>
                <a:effectLst/>
                <a:latin typeface="Arial" panose="020B0604020202020204" pitchFamily="34" charset="0"/>
                <a:cs typeface="Arial" panose="020B0604020202020204" pitchFamily="34" charset="0"/>
              </a:rPr>
              <a:t>wellness visit </a:t>
            </a:r>
            <a:r>
              <a:rPr lang="en-US" sz="1200">
                <a:solidFill>
                  <a:srgbClr val="1D236C"/>
                </a:solidFill>
                <a:effectLst/>
                <a:latin typeface="Arial" panose="020B0604020202020204" pitchFamily="34" charset="0"/>
                <a:cs typeface="Arial" panose="020B0604020202020204" pitchFamily="34" charset="0"/>
              </a:rPr>
              <a:t>includes a blood pressure check, height and weight measurement and body mass index (BMI) test. Your plan covers this visit once per calendar year.</a:t>
            </a:r>
          </a:p>
        </p:txBody>
      </p:sp>
    </p:spTree>
    <p:extLst>
      <p:ext uri="{BB962C8B-B14F-4D97-AF65-F5344CB8AC3E}">
        <p14:creationId xmlns:p14="http://schemas.microsoft.com/office/powerpoint/2010/main" val="21060108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3" y="5693824"/>
            <a:ext cx="8074552" cy="480822"/>
          </a:xfrm>
        </p:spPr>
        <p:txBody>
          <a:bodyPr/>
          <a:lstStyle/>
          <a:p>
            <a:r>
              <a:rPr lang="en-US" sz="800" dirty="0">
                <a:solidFill>
                  <a:schemeClr val="tx2"/>
                </a:solidFill>
              </a:rPr>
              <a:t>*HouseCalls may not be available in all areas.</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373012" y="1581034"/>
            <a:ext cx="6574440" cy="3575502"/>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1600" b="1">
                <a:solidFill>
                  <a:schemeClr val="tx1"/>
                </a:solidFill>
                <a:effectLst/>
              </a:rPr>
              <a:t>Get a yearly in-home visit from one of our licensed health care</a:t>
            </a:r>
            <a:r>
              <a:rPr lang="en-US" sz="1600">
                <a:solidFill>
                  <a:schemeClr val="tx1"/>
                </a:solidFill>
              </a:rPr>
              <a:t> </a:t>
            </a:r>
            <a:r>
              <a:rPr lang="en-US" sz="1600" b="1">
                <a:solidFill>
                  <a:schemeClr val="tx1"/>
                </a:solidFill>
                <a:effectLst/>
              </a:rPr>
              <a:t>practitioners at no additional cost to you. The visit includes:</a:t>
            </a:r>
            <a:endParaRPr lang="en-US" sz="1600">
              <a:solidFill>
                <a:schemeClr val="tx1"/>
              </a:solidFill>
              <a:effectLst/>
            </a:endParaRPr>
          </a:p>
          <a:p>
            <a:pPr marL="461963">
              <a:spcBef>
                <a:spcPts val="600"/>
              </a:spcBef>
            </a:pPr>
            <a:r>
              <a:rPr lang="en-US" sz="1400">
                <a:solidFill>
                  <a:schemeClr val="tx1"/>
                </a:solidFill>
                <a:effectLst/>
              </a:rPr>
              <a:t>Up to an hour of 1:1 time with the health care practitioner</a:t>
            </a:r>
          </a:p>
          <a:p>
            <a:pPr marL="461963">
              <a:spcBef>
                <a:spcPts val="600"/>
              </a:spcBef>
            </a:pPr>
            <a:r>
              <a:rPr lang="en-US" sz="1400">
                <a:solidFill>
                  <a:schemeClr val="tx1"/>
                </a:solidFill>
                <a:effectLst/>
              </a:rPr>
              <a:t>Health screenings tailored to you</a:t>
            </a:r>
          </a:p>
          <a:p>
            <a:pPr marL="461963">
              <a:spcBef>
                <a:spcPts val="600"/>
              </a:spcBef>
            </a:pPr>
            <a:r>
              <a:rPr lang="en-US" sz="1400">
                <a:solidFill>
                  <a:srgbClr val="002677"/>
                </a:solidFill>
                <a:effectLst/>
              </a:rPr>
              <a:t>A medication review</a:t>
            </a:r>
          </a:p>
          <a:p>
            <a:pPr marL="461963">
              <a:spcBef>
                <a:spcPts val="600"/>
              </a:spcBef>
            </a:pPr>
            <a:r>
              <a:rPr lang="en-US" sz="1400">
                <a:solidFill>
                  <a:schemeClr val="tx1"/>
                </a:solidFill>
                <a:effectLst/>
              </a:rPr>
              <a:t>A chance to get advice and ask questions to help you manage your health</a:t>
            </a:r>
          </a:p>
          <a:p>
            <a:pPr marL="461963">
              <a:spcBef>
                <a:spcPts val="600"/>
              </a:spcBef>
            </a:pPr>
            <a:r>
              <a:rPr lang="en-US" sz="1400">
                <a:solidFill>
                  <a:schemeClr val="tx1"/>
                </a:solidFill>
                <a:effectLst/>
              </a:rPr>
              <a:t>A visit summary that is sent to you and your primary care provider</a:t>
            </a:r>
          </a:p>
        </p:txBody>
      </p:sp>
      <p:pic>
        <p:nvPicPr>
          <p:cNvPr id="12" name="Picture 11">
            <a:extLst>
              <a:ext uri="{FF2B5EF4-FFF2-40B4-BE49-F238E27FC236}">
                <a16:creationId xmlns:a16="http://schemas.microsoft.com/office/drawing/2014/main" id="{AF7BE448-3689-FC87-D8AD-D19CF880BF13}"/>
              </a:ext>
            </a:extLst>
          </p:cNvPr>
          <p:cNvPicPr>
            <a:picLocks noChangeAspect="1"/>
          </p:cNvPicPr>
          <p:nvPr/>
        </p:nvPicPr>
        <p:blipFill>
          <a:blip r:embed="rId3"/>
          <a:stretch>
            <a:fillRect/>
          </a:stretch>
        </p:blipFill>
        <p:spPr>
          <a:xfrm>
            <a:off x="397505" y="2163366"/>
            <a:ext cx="429768" cy="429768"/>
          </a:xfrm>
          <a:prstGeom prst="rect">
            <a:avLst/>
          </a:prstGeom>
        </p:spPr>
      </p:pic>
      <p:pic>
        <p:nvPicPr>
          <p:cNvPr id="13" name="Picture 12">
            <a:extLst>
              <a:ext uri="{FF2B5EF4-FFF2-40B4-BE49-F238E27FC236}">
                <a16:creationId xmlns:a16="http://schemas.microsoft.com/office/drawing/2014/main" id="{82EF616E-5F10-869B-39DD-E5BE74EB184C}"/>
              </a:ext>
            </a:extLst>
          </p:cNvPr>
          <p:cNvPicPr>
            <a:picLocks noChangeAspect="1"/>
          </p:cNvPicPr>
          <p:nvPr/>
        </p:nvPicPr>
        <p:blipFill>
          <a:blip r:embed="rId3"/>
          <a:stretch>
            <a:fillRect/>
          </a:stretch>
        </p:blipFill>
        <p:spPr>
          <a:xfrm>
            <a:off x="397505" y="2532110"/>
            <a:ext cx="429768" cy="429768"/>
          </a:xfrm>
          <a:prstGeom prst="rect">
            <a:avLst/>
          </a:prstGeom>
        </p:spPr>
      </p:pic>
      <p:pic>
        <p:nvPicPr>
          <p:cNvPr id="14" name="Picture 13">
            <a:extLst>
              <a:ext uri="{FF2B5EF4-FFF2-40B4-BE49-F238E27FC236}">
                <a16:creationId xmlns:a16="http://schemas.microsoft.com/office/drawing/2014/main" id="{121BAF0D-3708-18E6-0CB7-6C5E0E836B73}"/>
              </a:ext>
            </a:extLst>
          </p:cNvPr>
          <p:cNvPicPr>
            <a:picLocks noChangeAspect="1"/>
          </p:cNvPicPr>
          <p:nvPr/>
        </p:nvPicPr>
        <p:blipFill>
          <a:blip r:embed="rId3"/>
          <a:stretch>
            <a:fillRect/>
          </a:stretch>
        </p:blipFill>
        <p:spPr>
          <a:xfrm>
            <a:off x="397505" y="2894531"/>
            <a:ext cx="429768" cy="429768"/>
          </a:xfrm>
          <a:prstGeom prst="rect">
            <a:avLst/>
          </a:prstGeom>
        </p:spPr>
      </p:pic>
      <p:pic>
        <p:nvPicPr>
          <p:cNvPr id="15" name="Picture 14">
            <a:extLst>
              <a:ext uri="{FF2B5EF4-FFF2-40B4-BE49-F238E27FC236}">
                <a16:creationId xmlns:a16="http://schemas.microsoft.com/office/drawing/2014/main" id="{D8E81872-B412-58A1-78CA-5FC736E913DF}"/>
              </a:ext>
            </a:extLst>
          </p:cNvPr>
          <p:cNvPicPr>
            <a:picLocks noChangeAspect="1"/>
          </p:cNvPicPr>
          <p:nvPr/>
        </p:nvPicPr>
        <p:blipFill>
          <a:blip r:embed="rId3"/>
          <a:stretch>
            <a:fillRect/>
          </a:stretch>
        </p:blipFill>
        <p:spPr>
          <a:xfrm>
            <a:off x="397505" y="3266575"/>
            <a:ext cx="429768" cy="429768"/>
          </a:xfrm>
          <a:prstGeom prst="rect">
            <a:avLst/>
          </a:prstGeom>
        </p:spPr>
      </p:pic>
      <p:sp>
        <p:nvSpPr>
          <p:cNvPr id="5" name="TextBox 4">
            <a:extLst>
              <a:ext uri="{FF2B5EF4-FFF2-40B4-BE49-F238E27FC236}">
                <a16:creationId xmlns:a16="http://schemas.microsoft.com/office/drawing/2014/main" id="{FB25434B-EBC5-AAA8-F7C3-EB5E9519F6BC}"/>
              </a:ext>
            </a:extLst>
          </p:cNvPr>
          <p:cNvSpPr txBox="1"/>
          <p:nvPr/>
        </p:nvSpPr>
        <p:spPr>
          <a:xfrm>
            <a:off x="457200" y="4294150"/>
            <a:ext cx="8313788" cy="1284967"/>
          </a:xfrm>
          <a:prstGeom prst="rect">
            <a:avLst/>
          </a:prstGeom>
          <a:solidFill>
            <a:schemeClr val="bg2"/>
          </a:solidFill>
        </p:spPr>
        <p:txBody>
          <a:bodyPr wrap="square" lIns="731520" tIns="182880" rIns="182880" bIns="18288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350">
              <a:spcBef>
                <a:spcPts val="300"/>
              </a:spcBef>
              <a:spcAft>
                <a:spcPts val="600"/>
              </a:spcAft>
            </a:pPr>
            <a:r>
              <a:rPr lang="en-US" sz="1400" b="1" dirty="0">
                <a:solidFill>
                  <a:schemeClr val="accent1"/>
                </a:solidFill>
                <a:cs typeface="Arial" panose="020B0604020202020204" pitchFamily="34" charset="0"/>
              </a:rPr>
              <a:t>Prefer a video visit? </a:t>
            </a:r>
          </a:p>
          <a:p>
            <a:pPr>
              <a:spcBef>
                <a:spcPts val="300"/>
              </a:spcBef>
              <a:spcAft>
                <a:spcPts val="600"/>
              </a:spcAft>
            </a:pPr>
            <a:r>
              <a:rPr lang="en-US" sz="1200" dirty="0"/>
              <a:t>HouseCalls offers a video visit using a computer, tablet or smartphone to connect plan members with a health care practitioner. They will review your health history and current medications, discuss important health screenings, identify health risks and provide health education.</a:t>
            </a:r>
          </a:p>
        </p:txBody>
      </p:sp>
      <p:sp>
        <p:nvSpPr>
          <p:cNvPr id="7" name="Title 1">
            <a:extLst>
              <a:ext uri="{FF2B5EF4-FFF2-40B4-BE49-F238E27FC236}">
                <a16:creationId xmlns:a16="http://schemas.microsoft.com/office/drawing/2014/main" id="{E5EA70CF-7651-DB3D-63C1-B7A091AE399B}"/>
              </a:ext>
            </a:extLst>
          </p:cNvPr>
          <p:cNvSpPr txBox="1"/>
          <p:nvPr/>
        </p:nvSpPr>
        <p:spPr>
          <a:xfrm>
            <a:off x="373013" y="348800"/>
            <a:ext cx="8233468"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effectLst/>
              </a:rPr>
              <a:t>HouseCalls brings yearly </a:t>
            </a:r>
            <a:br>
              <a:rPr lang="en-US" dirty="0">
                <a:effectLst/>
              </a:rPr>
            </a:br>
            <a:r>
              <a:rPr lang="en-US" dirty="0">
                <a:effectLst/>
              </a:rPr>
              <a:t>check-in care to you*</a:t>
            </a:r>
          </a:p>
        </p:txBody>
      </p:sp>
      <p:pic>
        <p:nvPicPr>
          <p:cNvPr id="25" name="Picture 24" descr="A blue circle with a white square and a blue and white bubble&#10;&#10;Description automatically generated">
            <a:extLst>
              <a:ext uri="{FF2B5EF4-FFF2-40B4-BE49-F238E27FC236}">
                <a16:creationId xmlns:a16="http://schemas.microsoft.com/office/drawing/2014/main" id="{77D69A7E-B268-23FB-B8DA-C648ACD80B30}"/>
              </a:ext>
            </a:extLst>
          </p:cNvPr>
          <p:cNvPicPr>
            <a:picLocks noChangeAspect="1"/>
          </p:cNvPicPr>
          <p:nvPr/>
        </p:nvPicPr>
        <p:blipFill>
          <a:blip r:embed="rId4"/>
          <a:stretch>
            <a:fillRect/>
          </a:stretch>
        </p:blipFill>
        <p:spPr>
          <a:xfrm>
            <a:off x="619316" y="4485562"/>
            <a:ext cx="455762" cy="455762"/>
          </a:xfrm>
          <a:prstGeom prst="rect">
            <a:avLst/>
          </a:prstGeom>
        </p:spPr>
      </p:pic>
      <p:pic>
        <p:nvPicPr>
          <p:cNvPr id="2" name="Picture 1" descr="A blue house with a cross and a red cross on it&#10;&#10;Description automatically generated">
            <a:extLst>
              <a:ext uri="{FF2B5EF4-FFF2-40B4-BE49-F238E27FC236}">
                <a16:creationId xmlns:a16="http://schemas.microsoft.com/office/drawing/2014/main" id="{DCF50C46-F97F-64F8-D66A-443C32549347}"/>
              </a:ext>
            </a:extLst>
          </p:cNvPr>
          <p:cNvPicPr>
            <a:picLocks noChangeAspect="1"/>
          </p:cNvPicPr>
          <p:nvPr/>
        </p:nvPicPr>
        <p:blipFill>
          <a:blip r:embed="rId5"/>
          <a:srcRect r="15504"/>
          <a:stretch>
            <a:fillRect/>
          </a:stretch>
        </p:blipFill>
        <p:spPr>
          <a:xfrm>
            <a:off x="6592751" y="449634"/>
            <a:ext cx="2551249" cy="2264545"/>
          </a:xfrm>
          <a:prstGeom prst="rect">
            <a:avLst/>
          </a:prstGeom>
        </p:spPr>
      </p:pic>
      <p:sp>
        <p:nvSpPr>
          <p:cNvPr id="8" name="Slide Number Placeholder 101">
            <a:extLst>
              <a:ext uri="{FF2B5EF4-FFF2-40B4-BE49-F238E27FC236}">
                <a16:creationId xmlns:a16="http://schemas.microsoft.com/office/drawing/2014/main" id="{D74ACFF9-42D2-D7CA-B470-A9756FF8A184}"/>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27</a:t>
            </a:fld>
            <a:endParaRPr lang="en-US" sz="800"/>
          </a:p>
        </p:txBody>
      </p:sp>
      <p:pic>
        <p:nvPicPr>
          <p:cNvPr id="3" name="Picture 2">
            <a:extLst>
              <a:ext uri="{FF2B5EF4-FFF2-40B4-BE49-F238E27FC236}">
                <a16:creationId xmlns:a16="http://schemas.microsoft.com/office/drawing/2014/main" id="{DFA62779-804D-805C-BAB5-7E80E2054230}"/>
              </a:ext>
            </a:extLst>
          </p:cNvPr>
          <p:cNvPicPr>
            <a:picLocks noChangeAspect="1"/>
          </p:cNvPicPr>
          <p:nvPr/>
        </p:nvPicPr>
        <p:blipFill>
          <a:blip r:embed="rId3"/>
          <a:stretch>
            <a:fillRect/>
          </a:stretch>
        </p:blipFill>
        <p:spPr>
          <a:xfrm>
            <a:off x="397505" y="3630641"/>
            <a:ext cx="429768" cy="429768"/>
          </a:xfrm>
          <a:prstGeom prst="rect">
            <a:avLst/>
          </a:prstGeom>
        </p:spPr>
      </p:pic>
    </p:spTree>
    <p:extLst>
      <p:ext uri="{BB962C8B-B14F-4D97-AF65-F5344CB8AC3E}">
        <p14:creationId xmlns:p14="http://schemas.microsoft.com/office/powerpoint/2010/main" val="4756741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A68EB1-6395-2CF6-6F97-4BF24D773EDF}"/>
              </a:ext>
            </a:extLst>
          </p:cNvPr>
          <p:cNvSpPr txBox="1"/>
          <p:nvPr/>
        </p:nvSpPr>
        <p:spPr>
          <a:xfrm>
            <a:off x="366264" y="347496"/>
            <a:ext cx="7335469"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Renew Active</a:t>
            </a:r>
            <a:r>
              <a:rPr kumimoji="0" lang="en-US" sz="1600" b="1" i="0" u="none" strike="noStrike" kern="1200" cap="none" spc="0" normalizeH="0" baseline="80000" noProof="0" dirty="0">
                <a:ln>
                  <a:noFill/>
                </a:ln>
                <a:solidFill>
                  <a:srgbClr val="002677"/>
                </a:solidFill>
                <a:effectLst/>
                <a:uLnTx/>
                <a:uFillTx/>
                <a:ea typeface="+mj-ea"/>
                <a:cs typeface="+mj-cs"/>
              </a:rPr>
              <a:t>®3</a:t>
            </a:r>
            <a:endParaRPr lang="en-US" baseline="30000" dirty="0"/>
          </a:p>
        </p:txBody>
      </p:sp>
      <p:sp>
        <p:nvSpPr>
          <p:cNvPr id="19" name="TextBox 18">
            <a:extLst>
              <a:ext uri="{FF2B5EF4-FFF2-40B4-BE49-F238E27FC236}">
                <a16:creationId xmlns:a16="http://schemas.microsoft.com/office/drawing/2014/main" id="{68DC5DB0-6998-7463-1740-8BA386C084D1}"/>
              </a:ext>
            </a:extLst>
          </p:cNvPr>
          <p:cNvSpPr txBox="1"/>
          <p:nvPr/>
        </p:nvSpPr>
        <p:spPr>
          <a:xfrm>
            <a:off x="366263" y="1129316"/>
            <a:ext cx="5489787" cy="90794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600"/>
              </a:spcAft>
            </a:pPr>
            <a:r>
              <a:rPr lang="en-US" sz="1600" b="1"/>
              <a:t>Renew Active is the gold standard in Medicare fitness programs and available at no additional cost to you.</a:t>
            </a:r>
          </a:p>
          <a:p>
            <a:pPr>
              <a:spcAft>
                <a:spcPts val="600"/>
              </a:spcAft>
            </a:pPr>
            <a:endParaRPr lang="en-US" sz="1600" b="1"/>
          </a:p>
        </p:txBody>
      </p:sp>
      <p:pic>
        <p:nvPicPr>
          <p:cNvPr id="12" name="Picture 11" descr="A blue bag with a pair of sunglasses and a bottle of water&#10;&#10;Description automatically generated with low confidence">
            <a:extLst>
              <a:ext uri="{FF2B5EF4-FFF2-40B4-BE49-F238E27FC236}">
                <a16:creationId xmlns:a16="http://schemas.microsoft.com/office/drawing/2014/main" id="{2D891995-449F-802E-65E6-181424AEC3EA}"/>
              </a:ext>
            </a:extLst>
          </p:cNvPr>
          <p:cNvPicPr>
            <a:picLocks noChangeAspect="1"/>
          </p:cNvPicPr>
          <p:nvPr/>
        </p:nvPicPr>
        <p:blipFill>
          <a:blip r:embed="rId3"/>
          <a:srcRect l="12082" r="16025"/>
          <a:stretch>
            <a:fillRect/>
          </a:stretch>
        </p:blipFill>
        <p:spPr>
          <a:xfrm>
            <a:off x="5646884" y="882683"/>
            <a:ext cx="3103082" cy="3237205"/>
          </a:xfrm>
          <a:prstGeom prst="rect">
            <a:avLst/>
          </a:prstGeom>
        </p:spPr>
      </p:pic>
      <p:sp>
        <p:nvSpPr>
          <p:cNvPr id="13" name="Text Placeholder 14">
            <a:extLst>
              <a:ext uri="{FF2B5EF4-FFF2-40B4-BE49-F238E27FC236}">
                <a16:creationId xmlns:a16="http://schemas.microsoft.com/office/drawing/2014/main" id="{FC8FD59F-19D6-DCE9-C808-3BD9119D9DEA}"/>
              </a:ext>
            </a:extLst>
          </p:cNvPr>
          <p:cNvSpPr txBox="1"/>
          <p:nvPr/>
        </p:nvSpPr>
        <p:spPr>
          <a:xfrm>
            <a:off x="824406" y="1883967"/>
            <a:ext cx="3765057" cy="3235373"/>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1400">
                <a:solidFill>
                  <a:srgbClr val="002677"/>
                </a:solidFill>
                <a:effectLst/>
              </a:rPr>
              <a:t>Provides you the chance to stay physically fit with a free gym membership and access to our network of fitness centers</a:t>
            </a:r>
          </a:p>
          <a:p>
            <a:r>
              <a:rPr lang="en-US" sz="1400">
                <a:solidFill>
                  <a:schemeClr val="tx1"/>
                </a:solidFill>
                <a:effectLst/>
              </a:rPr>
              <a:t>Access to on-demand workout videos and livestreaming fitness classes if you want to access the benefit from your home</a:t>
            </a:r>
          </a:p>
          <a:p>
            <a:r>
              <a:rPr lang="en-US" sz="1400">
                <a:solidFill>
                  <a:schemeClr val="tx1"/>
                </a:solidFill>
                <a:effectLst/>
              </a:rPr>
              <a:t>Social activities at local health and wellness classes and events</a:t>
            </a:r>
          </a:p>
        </p:txBody>
      </p:sp>
      <p:pic>
        <p:nvPicPr>
          <p:cNvPr id="14" name="Picture 13">
            <a:extLst>
              <a:ext uri="{FF2B5EF4-FFF2-40B4-BE49-F238E27FC236}">
                <a16:creationId xmlns:a16="http://schemas.microsoft.com/office/drawing/2014/main" id="{71475D4D-7F12-51E4-7232-75C42971643C}"/>
              </a:ext>
            </a:extLst>
          </p:cNvPr>
          <p:cNvPicPr>
            <a:picLocks noChangeAspect="1"/>
          </p:cNvPicPr>
          <p:nvPr/>
        </p:nvPicPr>
        <p:blipFill>
          <a:blip r:embed="rId4"/>
          <a:stretch>
            <a:fillRect/>
          </a:stretch>
        </p:blipFill>
        <p:spPr>
          <a:xfrm>
            <a:off x="380451" y="1837008"/>
            <a:ext cx="429768" cy="429768"/>
          </a:xfrm>
          <a:prstGeom prst="rect">
            <a:avLst/>
          </a:prstGeom>
        </p:spPr>
      </p:pic>
      <p:pic>
        <p:nvPicPr>
          <p:cNvPr id="15" name="Picture 14">
            <a:extLst>
              <a:ext uri="{FF2B5EF4-FFF2-40B4-BE49-F238E27FC236}">
                <a16:creationId xmlns:a16="http://schemas.microsoft.com/office/drawing/2014/main" id="{FF3369FC-60EC-2039-D7E3-ABCADB62C499}"/>
              </a:ext>
            </a:extLst>
          </p:cNvPr>
          <p:cNvPicPr>
            <a:picLocks noChangeAspect="1"/>
          </p:cNvPicPr>
          <p:nvPr/>
        </p:nvPicPr>
        <p:blipFill>
          <a:blip r:embed="rId4"/>
          <a:stretch>
            <a:fillRect/>
          </a:stretch>
        </p:blipFill>
        <p:spPr>
          <a:xfrm>
            <a:off x="380451" y="2604193"/>
            <a:ext cx="429768" cy="429768"/>
          </a:xfrm>
          <a:prstGeom prst="rect">
            <a:avLst/>
          </a:prstGeom>
        </p:spPr>
      </p:pic>
      <p:pic>
        <p:nvPicPr>
          <p:cNvPr id="16" name="Picture 15">
            <a:extLst>
              <a:ext uri="{FF2B5EF4-FFF2-40B4-BE49-F238E27FC236}">
                <a16:creationId xmlns:a16="http://schemas.microsoft.com/office/drawing/2014/main" id="{D470CC74-D4FA-F8E8-A2DF-DE254E6296E1}"/>
              </a:ext>
            </a:extLst>
          </p:cNvPr>
          <p:cNvPicPr>
            <a:picLocks noChangeAspect="1"/>
          </p:cNvPicPr>
          <p:nvPr/>
        </p:nvPicPr>
        <p:blipFill>
          <a:blip r:embed="rId4"/>
          <a:stretch>
            <a:fillRect/>
          </a:stretch>
        </p:blipFill>
        <p:spPr>
          <a:xfrm>
            <a:off x="380451" y="3345228"/>
            <a:ext cx="429768" cy="429768"/>
          </a:xfrm>
          <a:prstGeom prst="rect">
            <a:avLst/>
          </a:prstGeom>
        </p:spPr>
      </p:pic>
      <p:sp>
        <p:nvSpPr>
          <p:cNvPr id="28" name="Slide Number Placeholder 101">
            <a:extLst>
              <a:ext uri="{FF2B5EF4-FFF2-40B4-BE49-F238E27FC236}">
                <a16:creationId xmlns:a16="http://schemas.microsoft.com/office/drawing/2014/main" id="{F4F34B79-47F9-44CF-14FD-AE6CC12E1C8F}"/>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28</a:t>
            </a:fld>
            <a:endParaRPr lang="en-US" sz="800"/>
          </a:p>
        </p:txBody>
      </p:sp>
      <p:sp>
        <p:nvSpPr>
          <p:cNvPr id="3" name="TextBox 2">
            <a:extLst>
              <a:ext uri="{FF2B5EF4-FFF2-40B4-BE49-F238E27FC236}">
                <a16:creationId xmlns:a16="http://schemas.microsoft.com/office/drawing/2014/main" id="{6482FF52-B263-043A-158F-8EF451594D7E}"/>
              </a:ext>
            </a:extLst>
          </p:cNvPr>
          <p:cNvSpPr txBox="1"/>
          <p:nvPr/>
        </p:nvSpPr>
        <p:spPr>
          <a:xfrm>
            <a:off x="394034" y="5343649"/>
            <a:ext cx="8391410" cy="830997"/>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a:solidFill>
                  <a:schemeClr val="tx2"/>
                </a:solidFill>
                <a:effectLst/>
                <a:latin typeface="Arial" panose="020B0604020202020204" pitchFamily="34" charset="0"/>
                <a:cs typeface="Arial" panose="020B0604020202020204" pitchFamily="34" charset="0"/>
              </a:rPr>
              <a:t>Participation in the fitness program is voluntary. Consult your doctor prior to beginning an exercise program or making changes to your lifestyle or health care routine. The fitness program includes standard fitness membership and other offerings. Fitness membership equipment, classes, activities and events may vary by location. Certain services, discounts, classes, activities, events and online fitness offerings are provided by affiliates of UnitedHealthcare Insurance Company or other third parties not affiliated with UnitedHealthcare. Participation in these third-party services is subject to your acceptance of their respective terms and policies. UnitedHealthcare is not responsible for the services or information provided by third parties. The information provided through these services is for informational purposes only and is not a substitute for the advice of a doctor. Gym network may vary in local market and plan.</a:t>
            </a:r>
          </a:p>
        </p:txBody>
      </p:sp>
    </p:spTree>
    <p:extLst>
      <p:ext uri="{BB962C8B-B14F-4D97-AF65-F5344CB8AC3E}">
        <p14:creationId xmlns:p14="http://schemas.microsoft.com/office/powerpoint/2010/main" val="30246678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2" y="5786463"/>
            <a:ext cx="8313787" cy="388183"/>
          </a:xfrm>
        </p:spPr>
        <p:txBody>
          <a:bodyPr/>
          <a:lstStyle/>
          <a:p>
            <a:r>
              <a:rPr lang="en-US" sz="800">
                <a:solidFill>
                  <a:srgbClr val="444444"/>
                </a:solidFill>
                <a:effectLst/>
              </a:rPr>
              <a:t>*The device you use must be webcam-enabled. Data rates may apply. This service should not be used for emergency or urgent care needs. In an emergency, call 911 or go to the nearest emergency room.</a:t>
            </a:r>
            <a:br>
              <a:rPr lang="en-US" sz="800">
                <a:solidFill>
                  <a:srgbClr val="444444"/>
                </a:solidFill>
                <a:effectLst/>
              </a:rPr>
            </a:br>
            <a:r>
              <a:rPr lang="en-US" sz="800">
                <a:solidFill>
                  <a:srgbClr val="434343"/>
                </a:solidFill>
                <a:effectLst/>
              </a:rPr>
              <a:t>**Benefits and availability may vary by plan and location.</a:t>
            </a:r>
            <a:br>
              <a:rPr lang="en-US" sz="800">
                <a:solidFill>
                  <a:srgbClr val="434343"/>
                </a:solidFill>
                <a:effectLst/>
              </a:rPr>
            </a:br>
            <a:r>
              <a:rPr lang="en-US" sz="800">
                <a:solidFill>
                  <a:srgbClr val="444444"/>
                </a:solidFill>
                <a:effectLst/>
              </a:rPr>
              <a:t>***Providers cannot prescribe medications in all states.</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448055" y="1115998"/>
            <a:ext cx="3300984" cy="3011168"/>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4572" indent="0">
              <a:buClr>
                <a:schemeClr val="tx1"/>
              </a:buClr>
              <a:buSzPct val="125000"/>
              <a:buNone/>
            </a:pPr>
            <a:r>
              <a:rPr lang="en-US" sz="1600" b="1" dirty="0">
                <a:solidFill>
                  <a:schemeClr val="tx1"/>
                </a:solidFill>
                <a:latin typeface="Arial" panose="020B0604020202020204" pitchFamily="34" charset="0"/>
              </a:rPr>
              <a:t>With Virtual Visits, you can live video chat* with a medical provider or behavioral health specialist from your computer, tablet or smartphone anytime, day or night.</a:t>
            </a:r>
            <a:r>
              <a:rPr lang="en-US" sz="1600" b="1" baseline="30000" dirty="0">
                <a:solidFill>
                  <a:schemeClr val="tx1"/>
                </a:solidFill>
                <a:latin typeface="Arial" panose="020B0604020202020204" pitchFamily="34" charset="0"/>
              </a:rPr>
              <a:t>**</a:t>
            </a:r>
          </a:p>
          <a:p>
            <a:pPr marL="4572" indent="0">
              <a:buClr>
                <a:schemeClr val="tx1"/>
              </a:buClr>
              <a:buSzPct val="125000"/>
              <a:buNone/>
            </a:pPr>
            <a:r>
              <a:rPr lang="en-US" sz="1400" dirty="0">
                <a:solidFill>
                  <a:schemeClr val="accent1"/>
                </a:solidFill>
                <a:latin typeface="Arial" panose="020B0604020202020204" pitchFamily="34" charset="0"/>
              </a:rPr>
              <a:t>Ask questions, get a diagnosis, or even get medication prescribed*** and sent to your pharmacy. All you need is a strong internet connection.</a:t>
            </a:r>
          </a:p>
        </p:txBody>
      </p:sp>
      <p:sp>
        <p:nvSpPr>
          <p:cNvPr id="12" name="Text Placeholder 14">
            <a:extLst>
              <a:ext uri="{FF2B5EF4-FFF2-40B4-BE49-F238E27FC236}">
                <a16:creationId xmlns:a16="http://schemas.microsoft.com/office/drawing/2014/main" id="{949D96AE-FC5A-DAE5-0D3A-5A809437BB06}"/>
              </a:ext>
            </a:extLst>
          </p:cNvPr>
          <p:cNvSpPr txBox="1"/>
          <p:nvPr/>
        </p:nvSpPr>
        <p:spPr>
          <a:xfrm>
            <a:off x="3977032" y="1100263"/>
            <a:ext cx="4984087" cy="4175362"/>
          </a:xfrm>
          <a:prstGeom prst="rect">
            <a:avLst/>
          </a:prstGeom>
        </p:spPr>
        <p:txBody>
          <a:bodyPr vert="horz" lIns="91440" tIns="45720" rIns="91440" bIns="45720" numCol="1"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nSpc>
                <a:spcPct val="100000"/>
              </a:lnSpc>
              <a:spcBef>
                <a:spcPts val="600"/>
              </a:spcBef>
              <a:spcAft>
                <a:spcPts val="600"/>
              </a:spcAft>
            </a:pPr>
            <a:r>
              <a:rPr lang="en-US" sz="1400" b="1" dirty="0">
                <a:solidFill>
                  <a:schemeClr val="tx1"/>
                </a:solidFill>
                <a:latin typeface="Arial" panose="020B0604020202020204" pitchFamily="34" charset="0"/>
              </a:rPr>
              <a:t>Virtual Provider Visits may be best for: </a:t>
            </a:r>
          </a:p>
          <a:p>
            <a:pPr marL="403225">
              <a:lnSpc>
                <a:spcPct val="100000"/>
              </a:lnSpc>
              <a:spcBef>
                <a:spcPts val="600"/>
              </a:spcBef>
              <a:spcAft>
                <a:spcPts val="600"/>
              </a:spcAft>
            </a:pPr>
            <a:r>
              <a:rPr lang="en-US" sz="1400" dirty="0">
                <a:solidFill>
                  <a:schemeClr val="tx1"/>
                </a:solidFill>
                <a:latin typeface="Arial" panose="020B0604020202020204" pitchFamily="34" charset="0"/>
              </a:rPr>
              <a:t>Allergies, bronchitis, cold/cough</a:t>
            </a:r>
          </a:p>
          <a:p>
            <a:pPr marL="403225">
              <a:lnSpc>
                <a:spcPct val="100000"/>
              </a:lnSpc>
              <a:spcBef>
                <a:spcPts val="600"/>
              </a:spcBef>
              <a:spcAft>
                <a:spcPts val="600"/>
              </a:spcAft>
            </a:pPr>
            <a:r>
              <a:rPr lang="en-US" sz="1400" dirty="0">
                <a:solidFill>
                  <a:schemeClr val="tx1"/>
                </a:solidFill>
                <a:latin typeface="Arial" panose="020B0604020202020204" pitchFamily="34" charset="0"/>
              </a:rPr>
              <a:t>Fever, seasonal flu, sore throat</a:t>
            </a:r>
          </a:p>
          <a:p>
            <a:pPr marL="403225">
              <a:lnSpc>
                <a:spcPct val="100000"/>
              </a:lnSpc>
              <a:spcBef>
                <a:spcPts val="600"/>
              </a:spcBef>
              <a:spcAft>
                <a:spcPts val="600"/>
              </a:spcAft>
            </a:pPr>
            <a:r>
              <a:rPr lang="en-US" sz="1400" dirty="0">
                <a:solidFill>
                  <a:schemeClr val="tx1"/>
                </a:solidFill>
                <a:latin typeface="Arial" panose="020B0604020202020204" pitchFamily="34" charset="0"/>
              </a:rPr>
              <a:t>Migraines/headaches, sinus problems, stomachaches</a:t>
            </a:r>
          </a:p>
          <a:p>
            <a:pPr>
              <a:lnSpc>
                <a:spcPct val="100000"/>
              </a:lnSpc>
              <a:spcBef>
                <a:spcPts val="1200"/>
              </a:spcBef>
              <a:spcAft>
                <a:spcPts val="600"/>
              </a:spcAft>
            </a:pPr>
            <a:r>
              <a:rPr lang="en-US" sz="1400" b="1" dirty="0">
                <a:solidFill>
                  <a:schemeClr val="tx1"/>
                </a:solidFill>
                <a:latin typeface="Arial" panose="020B0604020202020204" pitchFamily="34" charset="0"/>
              </a:rPr>
              <a:t>Virtual Behavioral Health Visits may be best for:</a:t>
            </a:r>
          </a:p>
          <a:p>
            <a:pPr marL="403225">
              <a:lnSpc>
                <a:spcPct val="100000"/>
              </a:lnSpc>
              <a:spcBef>
                <a:spcPts val="600"/>
              </a:spcBef>
              <a:spcAft>
                <a:spcPts val="600"/>
              </a:spcAft>
            </a:pPr>
            <a:r>
              <a:rPr lang="en-US" sz="1400" dirty="0">
                <a:solidFill>
                  <a:schemeClr val="tx1"/>
                </a:solidFill>
                <a:latin typeface="Arial" panose="020B0604020202020204" pitchFamily="34" charset="0"/>
              </a:rPr>
              <a:t>Initial evaluation</a:t>
            </a:r>
          </a:p>
          <a:p>
            <a:pPr marL="403225">
              <a:lnSpc>
                <a:spcPct val="100000"/>
              </a:lnSpc>
              <a:spcBef>
                <a:spcPts val="600"/>
              </a:spcBef>
              <a:spcAft>
                <a:spcPts val="600"/>
              </a:spcAft>
            </a:pPr>
            <a:r>
              <a:rPr lang="en-US" sz="1400" dirty="0">
                <a:solidFill>
                  <a:schemeClr val="tx1"/>
                </a:solidFill>
                <a:latin typeface="Arial" panose="020B0604020202020204" pitchFamily="34" charset="0"/>
              </a:rPr>
              <a:t>Behavioral health medication management</a:t>
            </a:r>
          </a:p>
          <a:p>
            <a:pPr marL="403225">
              <a:lnSpc>
                <a:spcPct val="100000"/>
              </a:lnSpc>
              <a:spcBef>
                <a:spcPts val="600"/>
              </a:spcBef>
              <a:spcAft>
                <a:spcPts val="600"/>
              </a:spcAft>
            </a:pPr>
            <a:r>
              <a:rPr lang="en-US" sz="1400" dirty="0">
                <a:solidFill>
                  <a:schemeClr val="tx1"/>
                </a:solidFill>
                <a:latin typeface="Arial" panose="020B0604020202020204" pitchFamily="34" charset="0"/>
              </a:rPr>
              <a:t>Addiction</a:t>
            </a:r>
          </a:p>
          <a:p>
            <a:pPr marL="403225">
              <a:lnSpc>
                <a:spcPct val="100000"/>
              </a:lnSpc>
              <a:spcBef>
                <a:spcPts val="600"/>
              </a:spcBef>
              <a:spcAft>
                <a:spcPts val="600"/>
              </a:spcAft>
            </a:pPr>
            <a:r>
              <a:rPr lang="en-US" sz="1400" dirty="0">
                <a:solidFill>
                  <a:schemeClr val="tx1"/>
                </a:solidFill>
                <a:latin typeface="Arial" panose="020B0604020202020204" pitchFamily="34" charset="0"/>
              </a:rPr>
              <a:t>Depression</a:t>
            </a:r>
          </a:p>
          <a:p>
            <a:pPr marL="403225">
              <a:lnSpc>
                <a:spcPct val="100000"/>
              </a:lnSpc>
              <a:spcBef>
                <a:spcPts val="600"/>
              </a:spcBef>
              <a:spcAft>
                <a:spcPts val="600"/>
              </a:spcAft>
            </a:pPr>
            <a:r>
              <a:rPr lang="en-US" sz="1400" dirty="0">
                <a:solidFill>
                  <a:schemeClr val="tx1"/>
                </a:solidFill>
                <a:latin typeface="Arial" panose="020B0604020202020204" pitchFamily="34" charset="0"/>
              </a:rPr>
              <a:t>Trauma and loss</a:t>
            </a:r>
          </a:p>
          <a:p>
            <a:pPr marL="403225">
              <a:lnSpc>
                <a:spcPct val="100000"/>
              </a:lnSpc>
              <a:spcBef>
                <a:spcPts val="600"/>
              </a:spcBef>
              <a:spcAft>
                <a:spcPts val="600"/>
              </a:spcAft>
            </a:pPr>
            <a:r>
              <a:rPr lang="en-US" sz="1400" dirty="0">
                <a:solidFill>
                  <a:schemeClr val="tx1"/>
                </a:solidFill>
                <a:latin typeface="Arial" panose="020B0604020202020204" pitchFamily="34" charset="0"/>
              </a:rPr>
              <a:t>Stress or anxiety</a:t>
            </a:r>
          </a:p>
        </p:txBody>
      </p:sp>
      <p:sp>
        <p:nvSpPr>
          <p:cNvPr id="5" name="Title 1">
            <a:extLst>
              <a:ext uri="{FF2B5EF4-FFF2-40B4-BE49-F238E27FC236}">
                <a16:creationId xmlns:a16="http://schemas.microsoft.com/office/drawing/2014/main" id="{8115F38C-B88C-58A0-86FC-CE27AD66364A}"/>
              </a:ext>
            </a:extLst>
          </p:cNvPr>
          <p:cNvSpPr txBox="1"/>
          <p:nvPr/>
        </p:nvSpPr>
        <p:spPr>
          <a:xfrm>
            <a:off x="368067" y="354174"/>
            <a:ext cx="7335470" cy="675485"/>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Get care anywhere with Virtual Visits</a:t>
            </a:r>
            <a:endParaRPr lang="en-US" baseline="30000" dirty="0"/>
          </a:p>
        </p:txBody>
      </p:sp>
      <p:grpSp>
        <p:nvGrpSpPr>
          <p:cNvPr id="21" name="Group 20">
            <a:extLst>
              <a:ext uri="{FF2B5EF4-FFF2-40B4-BE49-F238E27FC236}">
                <a16:creationId xmlns:a16="http://schemas.microsoft.com/office/drawing/2014/main" id="{7B878BAF-0801-E4E3-A2B5-437249D19073}"/>
              </a:ext>
            </a:extLst>
          </p:cNvPr>
          <p:cNvGrpSpPr/>
          <p:nvPr/>
        </p:nvGrpSpPr>
        <p:grpSpPr>
          <a:xfrm>
            <a:off x="448055" y="4148252"/>
            <a:ext cx="3300984" cy="1015663"/>
            <a:chOff x="448056" y="4483386"/>
            <a:chExt cx="3300984" cy="1015663"/>
          </a:xfrm>
        </p:grpSpPr>
        <p:sp>
          <p:nvSpPr>
            <p:cNvPr id="22" name="Content Placeholder 2">
              <a:extLst>
                <a:ext uri="{FF2B5EF4-FFF2-40B4-BE49-F238E27FC236}">
                  <a16:creationId xmlns:a16="http://schemas.microsoft.com/office/drawing/2014/main" id="{6D94B2EE-A91C-2B2C-5E67-3E3DB74B1DE6}"/>
                </a:ext>
              </a:extLst>
            </p:cNvPr>
            <p:cNvSpPr txBox="1"/>
            <p:nvPr/>
          </p:nvSpPr>
          <p:spPr>
            <a:xfrm>
              <a:off x="448056" y="4483386"/>
              <a:ext cx="3300984" cy="1015663"/>
            </a:xfrm>
            <a:prstGeom prst="rect">
              <a:avLst/>
            </a:prstGeom>
            <a:solidFill>
              <a:schemeClr val="bg2"/>
            </a:solidFill>
          </p:spPr>
          <p:txBody>
            <a:bodyPr vert="horz" wrap="square" lIns="914400" tIns="182880" rIns="182880" bIns="182880" rtlCol="0" anchor="ctr">
              <a:spAutoFit/>
            </a:bodyPr>
            <a:lstStyle>
              <a:defPPr>
                <a:defRPr lang="en-US"/>
              </a:defPPr>
              <a:lvl1pPr marL="92068" indent="-92068" algn="l" defTabSz="685750" rtl="0" eaLnBrk="1" latinLnBrk="0" hangingPunct="1">
                <a:lnSpc>
                  <a:spcPct val="100000"/>
                </a:lnSpc>
                <a:spcBef>
                  <a:spcPts val="300"/>
                </a:spcBef>
                <a:spcAft>
                  <a:spcPts val="600"/>
                </a:spcAft>
                <a:buClr>
                  <a:schemeClr val="accent1"/>
                </a:buClr>
                <a:buFont typeface="Arial" panose="020B0604020202020204" pitchFamily="34" charset="0"/>
                <a:buChar char="•"/>
                <a:defRPr sz="1400" b="0" i="0" kern="1200">
                  <a:solidFill>
                    <a:srgbClr val="002677"/>
                  </a:solidFill>
                  <a:latin typeface="+mn-lt"/>
                  <a:ea typeface="+mn-ea"/>
                  <a:cs typeface="Arial" panose="020B0604020202020204" pitchFamily="34" charset="0"/>
                </a:defRPr>
              </a:lvl1pPr>
              <a:lvl2pPr marL="201598" indent="-82545" algn="l" defTabSz="685750" rtl="0" eaLnBrk="1" latinLnBrk="0" hangingPunct="1">
                <a:lnSpc>
                  <a:spcPct val="10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06364"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395258" indent="-80957" algn="l" defTabSz="685750" rtl="0" eaLnBrk="1" latinLnBrk="0" hangingPunct="1">
                <a:lnSpc>
                  <a:spcPct val="10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00026"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Clr>
                  <a:schemeClr val="tx1"/>
                </a:buClr>
                <a:buSzPct val="125000"/>
                <a:buNone/>
              </a:pPr>
              <a:r>
                <a:rPr lang="en-US">
                  <a:solidFill>
                    <a:schemeClr val="tx1"/>
                  </a:solidFill>
                </a:rPr>
                <a:t>Find participating Virtual Visit providers by logging in to your member website</a:t>
              </a:r>
            </a:p>
          </p:txBody>
        </p:sp>
        <p:pic>
          <p:nvPicPr>
            <p:cNvPr id="23" name="Picture 22">
              <a:extLst>
                <a:ext uri="{FF2B5EF4-FFF2-40B4-BE49-F238E27FC236}">
                  <a16:creationId xmlns:a16="http://schemas.microsoft.com/office/drawing/2014/main" id="{5AAAE9FA-4E9B-CB43-D3FD-ABD86A913D9B}"/>
                </a:ext>
              </a:extLst>
            </p:cNvPr>
            <p:cNvPicPr>
              <a:picLocks noChangeAspect="1"/>
            </p:cNvPicPr>
            <p:nvPr/>
          </p:nvPicPr>
          <p:blipFill>
            <a:blip r:embed="rId3"/>
            <a:stretch>
              <a:fillRect/>
            </a:stretch>
          </p:blipFill>
          <p:spPr>
            <a:xfrm>
              <a:off x="593899" y="4717153"/>
              <a:ext cx="549101" cy="549101"/>
            </a:xfrm>
            <a:prstGeom prst="rect">
              <a:avLst/>
            </a:prstGeom>
          </p:spPr>
        </p:pic>
      </p:grpSp>
      <p:pic>
        <p:nvPicPr>
          <p:cNvPr id="25" name="Picture 24">
            <a:extLst>
              <a:ext uri="{FF2B5EF4-FFF2-40B4-BE49-F238E27FC236}">
                <a16:creationId xmlns:a16="http://schemas.microsoft.com/office/drawing/2014/main" id="{036B5919-F71B-B4EF-D522-5EAE8E5C82D8}"/>
              </a:ext>
            </a:extLst>
          </p:cNvPr>
          <p:cNvPicPr>
            <a:picLocks noChangeAspect="1"/>
          </p:cNvPicPr>
          <p:nvPr/>
        </p:nvPicPr>
        <p:blipFill>
          <a:blip r:embed="rId4"/>
          <a:stretch>
            <a:fillRect/>
          </a:stretch>
        </p:blipFill>
        <p:spPr>
          <a:xfrm>
            <a:off x="3995206" y="1403447"/>
            <a:ext cx="429768" cy="429768"/>
          </a:xfrm>
          <a:prstGeom prst="rect">
            <a:avLst/>
          </a:prstGeom>
        </p:spPr>
      </p:pic>
      <p:pic>
        <p:nvPicPr>
          <p:cNvPr id="26" name="Picture 25">
            <a:extLst>
              <a:ext uri="{FF2B5EF4-FFF2-40B4-BE49-F238E27FC236}">
                <a16:creationId xmlns:a16="http://schemas.microsoft.com/office/drawing/2014/main" id="{8B58F83E-9704-F7C1-038D-0FAE6EE83061}"/>
              </a:ext>
            </a:extLst>
          </p:cNvPr>
          <p:cNvPicPr>
            <a:picLocks noChangeAspect="1"/>
          </p:cNvPicPr>
          <p:nvPr/>
        </p:nvPicPr>
        <p:blipFill>
          <a:blip r:embed="rId4"/>
          <a:stretch>
            <a:fillRect/>
          </a:stretch>
        </p:blipFill>
        <p:spPr>
          <a:xfrm>
            <a:off x="3995206" y="1779711"/>
            <a:ext cx="429768" cy="429768"/>
          </a:xfrm>
          <a:prstGeom prst="rect">
            <a:avLst/>
          </a:prstGeom>
        </p:spPr>
      </p:pic>
      <p:pic>
        <p:nvPicPr>
          <p:cNvPr id="27" name="Picture 26">
            <a:extLst>
              <a:ext uri="{FF2B5EF4-FFF2-40B4-BE49-F238E27FC236}">
                <a16:creationId xmlns:a16="http://schemas.microsoft.com/office/drawing/2014/main" id="{FD4F210B-AFDA-561A-DD7C-F579CEB2F856}"/>
              </a:ext>
            </a:extLst>
          </p:cNvPr>
          <p:cNvPicPr>
            <a:picLocks noChangeAspect="1"/>
          </p:cNvPicPr>
          <p:nvPr/>
        </p:nvPicPr>
        <p:blipFill>
          <a:blip r:embed="rId4"/>
          <a:stretch>
            <a:fillRect/>
          </a:stretch>
        </p:blipFill>
        <p:spPr>
          <a:xfrm>
            <a:off x="3995206" y="2161501"/>
            <a:ext cx="429768" cy="429768"/>
          </a:xfrm>
          <a:prstGeom prst="rect">
            <a:avLst/>
          </a:prstGeom>
        </p:spPr>
      </p:pic>
      <p:pic>
        <p:nvPicPr>
          <p:cNvPr id="28" name="Picture 27">
            <a:extLst>
              <a:ext uri="{FF2B5EF4-FFF2-40B4-BE49-F238E27FC236}">
                <a16:creationId xmlns:a16="http://schemas.microsoft.com/office/drawing/2014/main" id="{9685F09D-E91B-11A7-91F7-5644F856274B}"/>
              </a:ext>
            </a:extLst>
          </p:cNvPr>
          <p:cNvPicPr>
            <a:picLocks noChangeAspect="1"/>
          </p:cNvPicPr>
          <p:nvPr/>
        </p:nvPicPr>
        <p:blipFill>
          <a:blip r:embed="rId4"/>
          <a:stretch>
            <a:fillRect/>
          </a:stretch>
        </p:blipFill>
        <p:spPr>
          <a:xfrm>
            <a:off x="3995206" y="2966158"/>
            <a:ext cx="429768" cy="429768"/>
          </a:xfrm>
          <a:prstGeom prst="rect">
            <a:avLst/>
          </a:prstGeom>
        </p:spPr>
      </p:pic>
      <p:pic>
        <p:nvPicPr>
          <p:cNvPr id="29" name="Picture 28">
            <a:extLst>
              <a:ext uri="{FF2B5EF4-FFF2-40B4-BE49-F238E27FC236}">
                <a16:creationId xmlns:a16="http://schemas.microsoft.com/office/drawing/2014/main" id="{78731239-C34D-C14A-4E5E-0B17B9F9C6B8}"/>
              </a:ext>
            </a:extLst>
          </p:cNvPr>
          <p:cNvPicPr>
            <a:picLocks noChangeAspect="1"/>
          </p:cNvPicPr>
          <p:nvPr/>
        </p:nvPicPr>
        <p:blipFill>
          <a:blip r:embed="rId4"/>
          <a:stretch>
            <a:fillRect/>
          </a:stretch>
        </p:blipFill>
        <p:spPr>
          <a:xfrm>
            <a:off x="3995206" y="3331778"/>
            <a:ext cx="429768" cy="429768"/>
          </a:xfrm>
          <a:prstGeom prst="rect">
            <a:avLst/>
          </a:prstGeom>
        </p:spPr>
      </p:pic>
      <p:pic>
        <p:nvPicPr>
          <p:cNvPr id="30" name="Picture 29">
            <a:extLst>
              <a:ext uri="{FF2B5EF4-FFF2-40B4-BE49-F238E27FC236}">
                <a16:creationId xmlns:a16="http://schemas.microsoft.com/office/drawing/2014/main" id="{8EB2CE0A-F651-24CC-1FF8-1A3F2800413A}"/>
              </a:ext>
            </a:extLst>
          </p:cNvPr>
          <p:cNvPicPr>
            <a:picLocks noChangeAspect="1"/>
          </p:cNvPicPr>
          <p:nvPr/>
        </p:nvPicPr>
        <p:blipFill>
          <a:blip r:embed="rId4"/>
          <a:stretch>
            <a:fillRect/>
          </a:stretch>
        </p:blipFill>
        <p:spPr>
          <a:xfrm>
            <a:off x="3995206" y="3697398"/>
            <a:ext cx="429768" cy="429768"/>
          </a:xfrm>
          <a:prstGeom prst="rect">
            <a:avLst/>
          </a:prstGeom>
        </p:spPr>
      </p:pic>
      <p:pic>
        <p:nvPicPr>
          <p:cNvPr id="31" name="Picture 30">
            <a:extLst>
              <a:ext uri="{FF2B5EF4-FFF2-40B4-BE49-F238E27FC236}">
                <a16:creationId xmlns:a16="http://schemas.microsoft.com/office/drawing/2014/main" id="{38322A73-F1BD-8901-2877-EA8DFFA726EB}"/>
              </a:ext>
            </a:extLst>
          </p:cNvPr>
          <p:cNvPicPr>
            <a:picLocks noChangeAspect="1"/>
          </p:cNvPicPr>
          <p:nvPr/>
        </p:nvPicPr>
        <p:blipFill>
          <a:blip r:embed="rId4"/>
          <a:stretch>
            <a:fillRect/>
          </a:stretch>
        </p:blipFill>
        <p:spPr>
          <a:xfrm>
            <a:off x="3995206" y="4063018"/>
            <a:ext cx="429768" cy="429768"/>
          </a:xfrm>
          <a:prstGeom prst="rect">
            <a:avLst/>
          </a:prstGeom>
        </p:spPr>
      </p:pic>
      <p:pic>
        <p:nvPicPr>
          <p:cNvPr id="32" name="Picture 31">
            <a:extLst>
              <a:ext uri="{FF2B5EF4-FFF2-40B4-BE49-F238E27FC236}">
                <a16:creationId xmlns:a16="http://schemas.microsoft.com/office/drawing/2014/main" id="{234637A0-3E32-3949-ED44-32E32F74F4A7}"/>
              </a:ext>
            </a:extLst>
          </p:cNvPr>
          <p:cNvPicPr>
            <a:picLocks noChangeAspect="1"/>
          </p:cNvPicPr>
          <p:nvPr/>
        </p:nvPicPr>
        <p:blipFill>
          <a:blip r:embed="rId4"/>
          <a:stretch>
            <a:fillRect/>
          </a:stretch>
        </p:blipFill>
        <p:spPr>
          <a:xfrm>
            <a:off x="3995206" y="4428638"/>
            <a:ext cx="429768" cy="429768"/>
          </a:xfrm>
          <a:prstGeom prst="rect">
            <a:avLst/>
          </a:prstGeom>
        </p:spPr>
      </p:pic>
      <p:pic>
        <p:nvPicPr>
          <p:cNvPr id="33" name="Picture 32">
            <a:extLst>
              <a:ext uri="{FF2B5EF4-FFF2-40B4-BE49-F238E27FC236}">
                <a16:creationId xmlns:a16="http://schemas.microsoft.com/office/drawing/2014/main" id="{B0C77715-698D-7673-00DB-36F8303ED393}"/>
              </a:ext>
            </a:extLst>
          </p:cNvPr>
          <p:cNvPicPr>
            <a:picLocks noChangeAspect="1"/>
          </p:cNvPicPr>
          <p:nvPr/>
        </p:nvPicPr>
        <p:blipFill>
          <a:blip r:embed="rId4"/>
          <a:stretch>
            <a:fillRect/>
          </a:stretch>
        </p:blipFill>
        <p:spPr>
          <a:xfrm>
            <a:off x="3995206" y="4794258"/>
            <a:ext cx="429768" cy="429768"/>
          </a:xfrm>
          <a:prstGeom prst="rect">
            <a:avLst/>
          </a:prstGeom>
        </p:spPr>
      </p:pic>
      <p:sp>
        <p:nvSpPr>
          <p:cNvPr id="6" name="Slide Number Placeholder 101">
            <a:extLst>
              <a:ext uri="{FF2B5EF4-FFF2-40B4-BE49-F238E27FC236}">
                <a16:creationId xmlns:a16="http://schemas.microsoft.com/office/drawing/2014/main" id="{E5E1C8A2-82F7-CB3B-0013-FC9A3A5213F9}"/>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29</a:t>
            </a:fld>
            <a:endParaRPr lang="en-US" sz="800"/>
          </a:p>
        </p:txBody>
      </p:sp>
    </p:spTree>
    <p:extLst>
      <p:ext uri="{BB962C8B-B14F-4D97-AF65-F5344CB8AC3E}">
        <p14:creationId xmlns:p14="http://schemas.microsoft.com/office/powerpoint/2010/main" val="31817634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5D398BCB-29A2-0948-86BE-23CBEDB1FCE6}"/>
              </a:ext>
            </a:extLst>
          </p:cNvPr>
          <p:cNvSpPr>
            <a:spLocks noGrp="1"/>
          </p:cNvSpPr>
          <p:nvPr>
            <p:ph type="title"/>
          </p:nvPr>
        </p:nvSpPr>
        <p:spPr>
          <a:xfrm>
            <a:off x="371800" y="347472"/>
            <a:ext cx="8586669" cy="1056387"/>
          </a:xfrm>
        </p:spPr>
        <p:txBody>
          <a:bodyPr/>
          <a:lstStyle/>
          <a:p>
            <a:r>
              <a:rPr lang="en-US" sz="2400" dirty="0">
                <a:solidFill>
                  <a:schemeClr val="tx1"/>
                </a:solidFill>
                <a:latin typeface="Georgia" panose="02040502050405020303" pitchFamily="18" charset="0"/>
              </a:rPr>
              <a:t>Get more of what matters with a UnitedHealthcare</a:t>
            </a:r>
            <a:r>
              <a:rPr lang="en-US" sz="2400" baseline="30000" dirty="0">
                <a:solidFill>
                  <a:schemeClr val="tx1"/>
                </a:solidFill>
                <a:effectLst/>
                <a:latin typeface="Georgia" panose="02040502050405020303" pitchFamily="18" charset="0"/>
              </a:rPr>
              <a:t>®</a:t>
            </a:r>
            <a:r>
              <a:rPr lang="en-US" sz="2400" dirty="0">
                <a:solidFill>
                  <a:schemeClr val="tx1"/>
                </a:solidFill>
                <a:effectLst/>
                <a:latin typeface="Georgia" panose="02040502050405020303" pitchFamily="18" charset="0"/>
              </a:rPr>
              <a:t> Group Medicare Advantage PPO plan</a:t>
            </a:r>
          </a:p>
        </p:txBody>
      </p:sp>
      <p:graphicFrame>
        <p:nvGraphicFramePr>
          <p:cNvPr id="26" name="Table Placeholder 17">
            <a:extLst>
              <a:ext uri="{FF2B5EF4-FFF2-40B4-BE49-F238E27FC236}">
                <a16:creationId xmlns:a16="http://schemas.microsoft.com/office/drawing/2014/main" id="{E96E82F6-2277-DA2E-5431-BEBED4025F72}"/>
              </a:ext>
            </a:extLst>
          </p:cNvPr>
          <p:cNvGraphicFramePr>
            <a:graphicFrameLocks noGrp="1"/>
          </p:cNvGraphicFramePr>
          <p:nvPr>
            <p:ph type="tbl" sz="quarter" idx="17"/>
            <p:extLst>
              <p:ext uri="{D42A27DB-BD31-4B8C-83A1-F6EECF244321}">
                <p14:modId xmlns:p14="http://schemas.microsoft.com/office/powerpoint/2010/main" val="1282044870"/>
              </p:ext>
            </p:extLst>
          </p:nvPr>
        </p:nvGraphicFramePr>
        <p:xfrm>
          <a:off x="1160057" y="1780210"/>
          <a:ext cx="3411943" cy="3832259"/>
        </p:xfrm>
        <a:graphic>
          <a:graphicData uri="http://schemas.openxmlformats.org/drawingml/2006/table">
            <a:tbl>
              <a:tblPr firstRow="1" bandRow="1">
                <a:tableStyleId>{073A0DAA-6AF3-43AB-8588-CEC1D06C72B9}</a:tableStyleId>
              </a:tblPr>
              <a:tblGrid>
                <a:gridCol w="3411943">
                  <a:extLst>
                    <a:ext uri="{9D8B030D-6E8A-4147-A177-3AD203B41FA5}">
                      <a16:colId xmlns:a16="http://schemas.microsoft.com/office/drawing/2014/main" val="2655249394"/>
                    </a:ext>
                  </a:extLst>
                </a:gridCol>
              </a:tblGrid>
              <a:tr h="365760">
                <a:tc>
                  <a:txBody>
                    <a:bodyPr/>
                    <a:lstStyle/>
                    <a:p>
                      <a:pPr>
                        <a:lnSpc>
                          <a:spcPct val="100000"/>
                        </a:lnSpc>
                      </a:pPr>
                      <a:r>
                        <a:rPr lang="en-US" sz="1800" b="1" i="0" baseline="0">
                          <a:solidFill>
                            <a:schemeClr val="accent1"/>
                          </a:solidFill>
                          <a:latin typeface="Arial" panose="020B0604020202020204" pitchFamily="34" charset="0"/>
                          <a:cs typeface="Arial" panose="020B0604020202020204" pitchFamily="34" charset="0"/>
                        </a:rPr>
                        <a:t>Care</a:t>
                      </a:r>
                      <a:endParaRPr lang="en-US" sz="1400" b="1" i="0" baseline="0">
                        <a:solidFill>
                          <a:schemeClr val="accent1"/>
                        </a:solidFill>
                        <a:latin typeface="Arial" panose="020B0604020202020204" pitchFamily="34" charset="0"/>
                        <a:cs typeface="Arial" panose="020B0604020202020204" pitchFamily="34" charset="0"/>
                      </a:endParaRPr>
                    </a:p>
                  </a:txBody>
                  <a:tcPr marR="228600" marB="0">
                    <a:lnB w="12700" cap="flat" cmpd="sng" algn="ctr">
                      <a:noFill/>
                      <a:prstDash val="solid"/>
                      <a:round/>
                      <a:headEnd type="none" w="med" len="med"/>
                      <a:tailEnd type="none" w="med" len="med"/>
                    </a:lnB>
                    <a:noFill/>
                  </a:tcPr>
                </a:tc>
                <a:extLst>
                  <a:ext uri="{0D108BD9-81ED-4DB2-BD59-A6C34878D82A}">
                    <a16:rowId xmlns:a16="http://schemas.microsoft.com/office/drawing/2014/main" val="2157158512"/>
                  </a:ext>
                </a:extLst>
              </a:tr>
              <a:tr h="1408176">
                <a:tc>
                  <a:txBody>
                    <a:bodyPr/>
                    <a:lstStyle/>
                    <a:p>
                      <a:pPr marL="0" marR="0" lvl="0" indent="0" algn="l" defTabSz="914400" rtl="0" eaLnBrk="1" fontAlgn="auto" latinLnBrk="0" hangingPunct="1">
                        <a:lnSpc>
                          <a:spcPct val="100000"/>
                        </a:lnSpc>
                        <a:spcBef>
                          <a:spcPct val="0"/>
                        </a:spcBef>
                        <a:spcAft>
                          <a:spcPts val="600"/>
                        </a:spcAft>
                        <a:buClr>
                          <a:schemeClr val="accent1"/>
                        </a:buClr>
                        <a:buSzTx/>
                        <a:buFont typeface="Arial" panose="020B0604020202020204" pitchFamily="34" charset="0"/>
                        <a:buNone/>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Whether it’s an appointment with a provider online or taking care of a wellness visit from the comfort of your home, we can help make it easier to connect you with care so you can stay on top of your health — when, where and how you need it.</a:t>
                      </a:r>
                    </a:p>
                  </a:txBody>
                  <a:tcPr marR="274320">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4111427777"/>
                  </a:ext>
                </a:extLst>
              </a:tr>
              <a:tr h="320963">
                <a:tc>
                  <a:txBody>
                    <a:bodyPr/>
                    <a:lstStyle/>
                    <a:p>
                      <a:pPr marL="0" marR="0" lvl="0" indent="0" algn="l" defTabSz="914400" rtl="0" eaLnBrk="1" fontAlgn="auto" latinLnBrk="0" hangingPunct="1">
                        <a:lnSpc>
                          <a:spcPct val="100000"/>
                        </a:lnSpc>
                        <a:spcBef>
                          <a:spcPct val="0"/>
                        </a:spcBef>
                        <a:spcAft>
                          <a:spcPts val="600"/>
                        </a:spcAft>
                        <a:buClr>
                          <a:schemeClr val="accent1"/>
                        </a:buClr>
                        <a:buSzTx/>
                        <a:buFont typeface="Arial" panose="020B0604020202020204" pitchFamily="34" charset="0"/>
                        <a:buNone/>
                        <a:defRPr/>
                      </a:pPr>
                      <a:endParaRPr lang="en-US" sz="1200" b="1" i="0" baseline="0">
                        <a:solidFill>
                          <a:schemeClr val="accent1"/>
                        </a:solidFill>
                        <a:latin typeface="Arial" panose="020B0604020202020204" pitchFamily="34" charset="0"/>
                        <a:cs typeface="Arial" panose="020B0604020202020204" pitchFamily="34" charset="0"/>
                      </a:endParaRPr>
                    </a:p>
                  </a:txBody>
                  <a:tcPr marR="274320">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2966899483"/>
                  </a:ext>
                </a:extLst>
              </a:tr>
              <a:tr h="313227">
                <a:tc>
                  <a:txBody>
                    <a:bodyPr/>
                    <a:lstStyle/>
                    <a:p>
                      <a:pPr>
                        <a:lnSpc>
                          <a:spcPct val="100000"/>
                        </a:lnSpc>
                      </a:pPr>
                      <a:r>
                        <a:rPr lang="en-US" sz="1800" b="1" i="0" baseline="0">
                          <a:solidFill>
                            <a:schemeClr val="accent1"/>
                          </a:solidFill>
                          <a:latin typeface="Arial" panose="020B0604020202020204" pitchFamily="34" charset="0"/>
                          <a:cs typeface="Arial" panose="020B0604020202020204" pitchFamily="34" charset="0"/>
                        </a:rPr>
                        <a:t>Wellness</a:t>
                      </a:r>
                    </a:p>
                  </a:txBody>
                  <a:tcPr marR="274320">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783136638"/>
                  </a:ext>
                </a:extLst>
              </a:tr>
              <a:tr h="1371600">
                <a:tc>
                  <a:txBody>
                    <a:bodyPr/>
                    <a:lstStyle/>
                    <a:p>
                      <a:pPr marL="0" marR="0" lvl="0" indent="0" algn="l" defTabSz="914400" rtl="0" eaLnBrk="1" fontAlgn="auto" latinLnBrk="0" hangingPunct="1">
                        <a:lnSpc>
                          <a:spcPct val="100000"/>
                        </a:lnSpc>
                        <a:spcBef>
                          <a:spcPct val="0"/>
                        </a:spcBef>
                        <a:spcAft>
                          <a:spcPts val="600"/>
                        </a:spcAft>
                        <a:buClr>
                          <a:schemeClr val="accent1"/>
                        </a:buClr>
                        <a:buSzTx/>
                        <a:buFont typeface="Arial" panose="020B0604020202020204" pitchFamily="34" charset="0"/>
                        <a:buNone/>
                        <a:defRPr/>
                      </a:pPr>
                      <a:r>
                        <a:rPr lang="en-US" sz="1200" kern="1200" dirty="0">
                          <a:solidFill>
                            <a:schemeClr val="dk1"/>
                          </a:solidFill>
                          <a:effectLst/>
                          <a:latin typeface="+mn-lt"/>
                          <a:ea typeface="+mn-ea"/>
                          <a:cs typeface="+mn-cs"/>
                        </a:rPr>
                        <a:t>Our health and wellness experience </a:t>
                      </a: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a:cs typeface="Arial" panose="020B0604020202020204" pitchFamily="34" charset="0"/>
                        </a:rPr>
                        <a:t>helps you take charge of your </a:t>
                      </a:r>
                      <a:r>
                        <a:rPr lang="en-US" sz="1200" kern="1200" dirty="0">
                          <a:solidFill>
                            <a:schemeClr val="dk1"/>
                          </a:solidFill>
                          <a:effectLst/>
                          <a:latin typeface="+mn-lt"/>
                          <a:ea typeface="+mn-ea"/>
                          <a:cs typeface="+mn-cs"/>
                        </a:rPr>
                        <a:t>well-being </a:t>
                      </a: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a:cs typeface="Arial" panose="020B0604020202020204" pitchFamily="34" charset="0"/>
                        </a:rPr>
                        <a:t>every day with a wide variety of resources and activities, including healthy recipes, fitness activities, </a:t>
                      </a:r>
                      <a:r>
                        <a:rPr lang="en-US" sz="1200" kern="1200" dirty="0">
                          <a:solidFill>
                            <a:schemeClr val="dk1"/>
                          </a:solidFill>
                          <a:effectLst/>
                          <a:latin typeface="+mn-lt"/>
                          <a:ea typeface="+mn-ea"/>
                          <a:cs typeface="+mn-cs"/>
                        </a:rPr>
                        <a:t>education resources </a:t>
                      </a: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a:cs typeface="Arial" panose="020B0604020202020204" pitchFamily="34" charset="0"/>
                        </a:rPr>
                        <a:t>and more. All at no additional cost.</a:t>
                      </a:r>
                    </a:p>
                  </a:txBody>
                  <a:tcPr marR="182880">
                    <a:lnT w="12700" cap="flat" cmpd="sng" algn="ctr">
                      <a:noFill/>
                      <a:prstDash val="solid"/>
                      <a:round/>
                      <a:headEnd type="none" w="med" len="med"/>
                      <a:tailEnd type="none" w="med" len="med"/>
                    </a:lnT>
                    <a:noFill/>
                  </a:tcPr>
                </a:tc>
                <a:extLst>
                  <a:ext uri="{0D108BD9-81ED-4DB2-BD59-A6C34878D82A}">
                    <a16:rowId xmlns:a16="http://schemas.microsoft.com/office/drawing/2014/main" val="1854878342"/>
                  </a:ext>
                </a:extLst>
              </a:tr>
            </a:tbl>
          </a:graphicData>
        </a:graphic>
      </p:graphicFrame>
      <p:graphicFrame>
        <p:nvGraphicFramePr>
          <p:cNvPr id="10" name="Table Placeholder 17">
            <a:extLst>
              <a:ext uri="{FF2B5EF4-FFF2-40B4-BE49-F238E27FC236}">
                <a16:creationId xmlns:a16="http://schemas.microsoft.com/office/drawing/2014/main" id="{D4835595-D1DA-E97D-1A38-0D6D21750BA4}"/>
              </a:ext>
            </a:extLst>
          </p:cNvPr>
          <p:cNvGraphicFramePr>
            <a:graphicFrameLocks noGrp="1"/>
          </p:cNvGraphicFramePr>
          <p:nvPr>
            <p:extLst>
              <p:ext uri="{D42A27DB-BD31-4B8C-83A1-F6EECF244321}">
                <p14:modId xmlns:p14="http://schemas.microsoft.com/office/powerpoint/2010/main" val="1892735024"/>
              </p:ext>
            </p:extLst>
          </p:nvPr>
        </p:nvGraphicFramePr>
        <p:xfrm>
          <a:off x="5380611" y="1780210"/>
          <a:ext cx="3200400" cy="3847620"/>
        </p:xfrm>
        <a:graphic>
          <a:graphicData uri="http://schemas.openxmlformats.org/drawingml/2006/table">
            <a:tbl>
              <a:tblPr firstRow="1" bandRow="1">
                <a:tableStyleId>{073A0DAA-6AF3-43AB-8588-CEC1D06C72B9}</a:tableStyleId>
              </a:tblPr>
              <a:tblGrid>
                <a:gridCol w="3200400">
                  <a:extLst>
                    <a:ext uri="{9D8B030D-6E8A-4147-A177-3AD203B41FA5}">
                      <a16:colId xmlns:a16="http://schemas.microsoft.com/office/drawing/2014/main" val="2655249394"/>
                    </a:ext>
                  </a:extLst>
                </a:gridCol>
              </a:tblGrid>
              <a:tr h="365760">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800" b="1" i="0" baseline="0">
                          <a:solidFill>
                            <a:schemeClr val="accent1"/>
                          </a:solidFill>
                          <a:latin typeface="Arial" panose="020B0604020202020204" pitchFamily="34" charset="0"/>
                          <a:cs typeface="Arial" panose="020B0604020202020204" pitchFamily="34" charset="0"/>
                        </a:rPr>
                        <a:t>Support</a:t>
                      </a:r>
                    </a:p>
                  </a:txBody>
                  <a:tcPr marR="228600" marB="0">
                    <a:lnB w="12700" cap="flat" cmpd="sng" algn="ctr">
                      <a:noFill/>
                      <a:prstDash val="solid"/>
                      <a:round/>
                      <a:headEnd type="none" w="med" len="med"/>
                      <a:tailEnd type="none" w="med" len="med"/>
                    </a:lnB>
                    <a:noFill/>
                  </a:tcPr>
                </a:tc>
                <a:extLst>
                  <a:ext uri="{0D108BD9-81ED-4DB2-BD59-A6C34878D82A}">
                    <a16:rowId xmlns:a16="http://schemas.microsoft.com/office/drawing/2014/main" val="2157158512"/>
                  </a:ext>
                </a:extLst>
              </a:tr>
              <a:tr h="1408176">
                <a:tc>
                  <a:txBody>
                    <a:bodyPr/>
                    <a:lstStyle/>
                    <a:p>
                      <a:pPr marL="0" marR="0" lvl="0" indent="0" algn="l" defTabSz="914400" rtl="0" eaLnBrk="1" fontAlgn="auto" latinLnBrk="0" hangingPunct="1">
                        <a:lnSpc>
                          <a:spcPct val="100000"/>
                        </a:lnSpc>
                        <a:spcBef>
                          <a:spcPct val="0"/>
                        </a:spcBef>
                        <a:spcAft>
                          <a:spcPts val="600"/>
                        </a:spcAft>
                        <a:buClr>
                          <a:schemeClr val="accent1"/>
                        </a:buClr>
                        <a:buSzTx/>
                        <a:buFont typeface="Arial" panose="020B0604020202020204" pitchFamily="34" charset="0"/>
                        <a:buNone/>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a:cs typeface="Arial" panose="020B0604020202020204" pitchFamily="34" charset="0"/>
                        </a:rPr>
                        <a:t>At UnitedHealthcare, we provide much more than just customer service. It’s </a:t>
                      </a:r>
                      <a:b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a:cs typeface="Arial" panose="020B0604020202020204" pitchFamily="34" charset="0"/>
                        </a:rPr>
                      </a:b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a:cs typeface="Arial" panose="020B0604020202020204" pitchFamily="34" charset="0"/>
                        </a:rPr>
                        <a:t>1-on-1 support to help answer your questions and take the extra steps to understand your needs. And we help you get the most from your plan so you can be at your best health.</a:t>
                      </a:r>
                    </a:p>
                  </a:txBody>
                  <a:tcPr marR="274320">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4111427777"/>
                  </a:ext>
                </a:extLst>
              </a:tr>
              <a:tr h="336324">
                <a:tc>
                  <a:txBody>
                    <a:bodyPr/>
                    <a:lstStyle/>
                    <a:p>
                      <a:pPr marL="0" marR="0" lvl="0" indent="0" algn="l" defTabSz="914400" rtl="0" eaLnBrk="1" fontAlgn="auto" latinLnBrk="0" hangingPunct="1">
                        <a:lnSpc>
                          <a:spcPct val="100000"/>
                        </a:lnSpc>
                        <a:spcBef>
                          <a:spcPct val="0"/>
                        </a:spcBef>
                        <a:spcAft>
                          <a:spcPts val="600"/>
                        </a:spcAft>
                        <a:buClr>
                          <a:schemeClr val="accent1"/>
                        </a:buClr>
                        <a:buSzTx/>
                        <a:buFont typeface="Arial" panose="020B0604020202020204" pitchFamily="34" charset="0"/>
                        <a:buNone/>
                        <a:defRPr/>
                      </a:pPr>
                      <a:endParaRPr lang="en-US" sz="1200" b="1" i="0" baseline="0">
                        <a:solidFill>
                          <a:schemeClr val="accent1"/>
                        </a:solidFill>
                        <a:latin typeface="Arial" panose="020B0604020202020204" pitchFamily="34" charset="0"/>
                        <a:cs typeface="Arial" panose="020B0604020202020204" pitchFamily="34" charset="0"/>
                      </a:endParaRPr>
                    </a:p>
                  </a:txBody>
                  <a:tcPr marR="274320">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2966899483"/>
                  </a:ext>
                </a:extLst>
              </a:tr>
              <a:tr h="328217">
                <a:tc>
                  <a:txBody>
                    <a:bodyPr/>
                    <a:lstStyle/>
                    <a:p>
                      <a:pPr marL="0" marR="0" lvl="0" indent="0" algn="l" defTabSz="914400" rtl="0" eaLnBrk="1" fontAlgn="auto" latinLnBrk="0" hangingPunct="1">
                        <a:lnSpc>
                          <a:spcPct val="100000"/>
                        </a:lnSpc>
                        <a:spcBef>
                          <a:spcPct val="0"/>
                        </a:spcBef>
                        <a:spcAft>
                          <a:spcPts val="600"/>
                        </a:spcAft>
                        <a:buClr>
                          <a:schemeClr val="accent1"/>
                        </a:buClr>
                        <a:buSzTx/>
                        <a:buFont typeface="Arial" panose="020B0604020202020204" pitchFamily="34" charset="0"/>
                        <a:buNone/>
                        <a:defRPr/>
                      </a:pPr>
                      <a:r>
                        <a:rPr lang="en-US" sz="1800" b="1" i="0" baseline="0">
                          <a:solidFill>
                            <a:schemeClr val="accent1"/>
                          </a:solidFill>
                          <a:latin typeface="Arial" panose="020B0604020202020204" pitchFamily="34" charset="0"/>
                          <a:cs typeface="Arial" panose="020B0604020202020204" pitchFamily="34" charset="0"/>
                        </a:rPr>
                        <a:t>Extras</a:t>
                      </a:r>
                    </a:p>
                  </a:txBody>
                  <a:tcPr marR="274320">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783136638"/>
                  </a:ext>
                </a:extLst>
              </a:tr>
              <a:tr h="1371600">
                <a:tc>
                  <a:txBody>
                    <a:bodyPr/>
                    <a:lstStyle/>
                    <a:p>
                      <a:r>
                        <a:rPr lang="en-US" sz="1200" kern="1200" dirty="0">
                          <a:solidFill>
                            <a:schemeClr val="tx1"/>
                          </a:solidFill>
                          <a:effectLst/>
                          <a:latin typeface="+mn-lt"/>
                          <a:ea typeface="+mn-ea"/>
                          <a:cs typeface="+mn-cs"/>
                        </a:rPr>
                        <a:t>You and your health needs deserve personal attention and service. Our extra benefits, programs and services support your health so you can live a healthier life — it’s all about you.</a:t>
                      </a:r>
                    </a:p>
                  </a:txBody>
                  <a:tcPr marR="274320">
                    <a:lnT w="12700" cap="flat" cmpd="sng" algn="ctr">
                      <a:noFill/>
                      <a:prstDash val="solid"/>
                      <a:round/>
                      <a:headEnd type="none" w="med" len="med"/>
                      <a:tailEnd type="none" w="med" len="med"/>
                    </a:lnT>
                    <a:noFill/>
                  </a:tcPr>
                </a:tc>
                <a:extLst>
                  <a:ext uri="{0D108BD9-81ED-4DB2-BD59-A6C34878D82A}">
                    <a16:rowId xmlns:a16="http://schemas.microsoft.com/office/drawing/2014/main" val="1854878342"/>
                  </a:ext>
                </a:extLst>
              </a:tr>
            </a:tbl>
          </a:graphicData>
        </a:graphic>
      </p:graphicFrame>
      <p:pic>
        <p:nvPicPr>
          <p:cNvPr id="9" name="Picture 8" descr="A blue and white flower logo&#10;&#10;Description automatically generated">
            <a:extLst>
              <a:ext uri="{FF2B5EF4-FFF2-40B4-BE49-F238E27FC236}">
                <a16:creationId xmlns:a16="http://schemas.microsoft.com/office/drawing/2014/main" id="{3BFCD2AC-522D-7B5A-7249-19488A10419A}"/>
              </a:ext>
            </a:extLst>
          </p:cNvPr>
          <p:cNvPicPr>
            <a:picLocks noChangeAspect="1"/>
          </p:cNvPicPr>
          <p:nvPr/>
        </p:nvPicPr>
        <p:blipFill>
          <a:blip r:embed="rId3"/>
          <a:stretch>
            <a:fillRect/>
          </a:stretch>
        </p:blipFill>
        <p:spPr>
          <a:xfrm>
            <a:off x="452128" y="3935584"/>
            <a:ext cx="609600" cy="609600"/>
          </a:xfrm>
          <a:prstGeom prst="rect">
            <a:avLst/>
          </a:prstGeom>
        </p:spPr>
      </p:pic>
      <p:pic>
        <p:nvPicPr>
          <p:cNvPr id="12" name="Picture 11" descr="A blue and white heart in a circle&#10;&#10;Description automatically generated">
            <a:extLst>
              <a:ext uri="{FF2B5EF4-FFF2-40B4-BE49-F238E27FC236}">
                <a16:creationId xmlns:a16="http://schemas.microsoft.com/office/drawing/2014/main" id="{F7C5F514-E543-D088-263B-D33F306B3FC9}"/>
              </a:ext>
            </a:extLst>
          </p:cNvPr>
          <p:cNvPicPr>
            <a:picLocks noChangeAspect="1"/>
          </p:cNvPicPr>
          <p:nvPr/>
        </p:nvPicPr>
        <p:blipFill>
          <a:blip r:embed="rId4"/>
          <a:stretch>
            <a:fillRect/>
          </a:stretch>
        </p:blipFill>
        <p:spPr>
          <a:xfrm>
            <a:off x="452128" y="1868836"/>
            <a:ext cx="609600" cy="609600"/>
          </a:xfrm>
          <a:prstGeom prst="rect">
            <a:avLst/>
          </a:prstGeom>
        </p:spPr>
      </p:pic>
      <p:pic>
        <p:nvPicPr>
          <p:cNvPr id="14" name="Picture 13" descr="A white star in a blue circle&#10;&#10;Description automatically generated">
            <a:extLst>
              <a:ext uri="{FF2B5EF4-FFF2-40B4-BE49-F238E27FC236}">
                <a16:creationId xmlns:a16="http://schemas.microsoft.com/office/drawing/2014/main" id="{2EE8EEB2-1945-4CF0-4FA7-C53DBBE1F8C5}"/>
              </a:ext>
            </a:extLst>
          </p:cNvPr>
          <p:cNvPicPr>
            <a:picLocks noChangeAspect="1"/>
          </p:cNvPicPr>
          <p:nvPr/>
        </p:nvPicPr>
        <p:blipFill>
          <a:blip r:embed="rId5"/>
          <a:stretch>
            <a:fillRect/>
          </a:stretch>
        </p:blipFill>
        <p:spPr>
          <a:xfrm>
            <a:off x="4677701" y="3935584"/>
            <a:ext cx="609600" cy="609600"/>
          </a:xfrm>
          <a:prstGeom prst="rect">
            <a:avLst/>
          </a:prstGeom>
        </p:spPr>
      </p:pic>
      <p:pic>
        <p:nvPicPr>
          <p:cNvPr id="16" name="Picture 15" descr="A blue circle with a white and blue logo&#10;&#10;Description automatically generated">
            <a:extLst>
              <a:ext uri="{FF2B5EF4-FFF2-40B4-BE49-F238E27FC236}">
                <a16:creationId xmlns:a16="http://schemas.microsoft.com/office/drawing/2014/main" id="{6CD6F93E-A168-2E6B-7DCD-FE85BDCDEFB1}"/>
              </a:ext>
            </a:extLst>
          </p:cNvPr>
          <p:cNvPicPr>
            <a:picLocks noChangeAspect="1"/>
          </p:cNvPicPr>
          <p:nvPr/>
        </p:nvPicPr>
        <p:blipFill>
          <a:blip r:embed="rId6"/>
          <a:stretch>
            <a:fillRect/>
          </a:stretch>
        </p:blipFill>
        <p:spPr>
          <a:xfrm>
            <a:off x="4677701" y="1868836"/>
            <a:ext cx="609600" cy="609600"/>
          </a:xfrm>
          <a:prstGeom prst="rect">
            <a:avLst/>
          </a:prstGeom>
        </p:spPr>
      </p:pic>
      <p:sp>
        <p:nvSpPr>
          <p:cNvPr id="11" name="Slide Number Placeholder 101">
            <a:extLst>
              <a:ext uri="{FF2B5EF4-FFF2-40B4-BE49-F238E27FC236}">
                <a16:creationId xmlns:a16="http://schemas.microsoft.com/office/drawing/2014/main" id="{C0703789-F7D1-C0E5-948A-FD4DA4799E37}"/>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3</a:t>
            </a:fld>
            <a:endParaRPr lang="en-US" sz="800"/>
          </a:p>
        </p:txBody>
      </p:sp>
    </p:spTree>
    <p:extLst>
      <p:ext uri="{BB962C8B-B14F-4D97-AF65-F5344CB8AC3E}">
        <p14:creationId xmlns:p14="http://schemas.microsoft.com/office/powerpoint/2010/main" val="288534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 cartoon, creativity&#10;&#10;Description automatically generated">
            <a:extLst>
              <a:ext uri="{FF2B5EF4-FFF2-40B4-BE49-F238E27FC236}">
                <a16:creationId xmlns:a16="http://schemas.microsoft.com/office/drawing/2014/main" id="{602DC3DB-DBDB-C99D-8418-FEE2C609E23A}"/>
              </a:ext>
            </a:extLst>
          </p:cNvPr>
          <p:cNvPicPr>
            <a:picLocks noChangeAspect="1"/>
          </p:cNvPicPr>
          <p:nvPr/>
        </p:nvPicPr>
        <p:blipFill>
          <a:blip r:embed="rId3"/>
          <a:stretch>
            <a:fillRect/>
          </a:stretch>
        </p:blipFill>
        <p:spPr>
          <a:xfrm>
            <a:off x="4899328" y="1345608"/>
            <a:ext cx="4061791" cy="3046343"/>
          </a:xfrm>
          <a:prstGeom prst="rect">
            <a:avLst/>
          </a:prstGeom>
        </p:spPr>
      </p:pic>
      <p:sp>
        <p:nvSpPr>
          <p:cNvPr id="3" name="Slide Number Placeholder 2">
            <a:extLst>
              <a:ext uri="{FF2B5EF4-FFF2-40B4-BE49-F238E27FC236}">
                <a16:creationId xmlns:a16="http://schemas.microsoft.com/office/drawing/2014/main" id="{DF047E38-F67C-644A-FAD2-4CA94C68AF7F}"/>
              </a:ext>
            </a:extLst>
          </p:cNvPr>
          <p:cNvSpPr>
            <a:spLocks noGrp="1"/>
          </p:cNvSpPr>
          <p:nvPr>
            <p:ph type="sldNum" sz="quarter" idx="12"/>
          </p:nvPr>
        </p:nvSpPr>
        <p:spPr/>
        <p:txBody>
          <a:bodyPr/>
          <a:lstStyle/>
          <a:p>
            <a:fld id="{66DE20E4-D496-034F-914D-F7F15B93E95B}" type="slidenum">
              <a:rPr lang="en-US" smtClean="0"/>
              <a:t>30</a:t>
            </a:fld>
            <a:endParaRPr lang="en-US"/>
          </a:p>
        </p:txBody>
      </p:sp>
      <p:sp>
        <p:nvSpPr>
          <p:cNvPr id="7" name="Text Placeholder 6">
            <a:extLst>
              <a:ext uri="{FF2B5EF4-FFF2-40B4-BE49-F238E27FC236}">
                <a16:creationId xmlns:a16="http://schemas.microsoft.com/office/drawing/2014/main" id="{187A6D61-D0FE-9376-A873-40A0A8A799C5}"/>
              </a:ext>
            </a:extLst>
          </p:cNvPr>
          <p:cNvSpPr>
            <a:spLocks noGrp="1"/>
          </p:cNvSpPr>
          <p:nvPr>
            <p:ph type="body" sz="quarter" idx="13"/>
          </p:nvPr>
        </p:nvSpPr>
        <p:spPr>
          <a:xfrm>
            <a:off x="373013" y="1577380"/>
            <a:ext cx="5261494" cy="2170675"/>
          </a:xfrm>
        </p:spPr>
        <p:txBody>
          <a:bodyPr/>
          <a:lstStyle/>
          <a:p>
            <a:pPr marL="0" indent="0">
              <a:lnSpc>
                <a:spcPct val="100000"/>
              </a:lnSpc>
              <a:spcAft>
                <a:spcPts val="600"/>
              </a:spcAft>
              <a:buNone/>
            </a:pPr>
            <a:r>
              <a:rPr lang="en-US" sz="1600" b="1"/>
              <a:t>You have access to many resources to help improve your emotional and mental health, including:</a:t>
            </a:r>
          </a:p>
          <a:p>
            <a:pPr marL="457200" indent="0">
              <a:lnSpc>
                <a:spcPct val="100000"/>
              </a:lnSpc>
              <a:spcBef>
                <a:spcPts val="600"/>
              </a:spcBef>
              <a:buNone/>
            </a:pPr>
            <a:r>
              <a:rPr lang="en-US"/>
              <a:t>Ongoing mental health support with Optum</a:t>
            </a:r>
            <a:r>
              <a:rPr lang="en-US" baseline="30000"/>
              <a:t>®</a:t>
            </a:r>
            <a:r>
              <a:rPr lang="en-US"/>
              <a:t> </a:t>
            </a:r>
            <a:br>
              <a:rPr lang="en-US"/>
            </a:br>
            <a:r>
              <a:rPr lang="en-US"/>
              <a:t>Behavioral Health</a:t>
            </a:r>
          </a:p>
          <a:p>
            <a:pPr marL="457200" indent="0">
              <a:lnSpc>
                <a:spcPct val="100000"/>
              </a:lnSpc>
              <a:spcBef>
                <a:spcPts val="600"/>
              </a:spcBef>
              <a:buNone/>
            </a:pPr>
            <a:r>
              <a:rPr lang="en-US">
                <a:solidFill>
                  <a:srgbClr val="002677"/>
                </a:solidFill>
                <a:effectLst/>
              </a:rPr>
              <a:t>Resources through our Health and Wellness experience</a:t>
            </a:r>
          </a:p>
          <a:p>
            <a:pPr>
              <a:lnSpc>
                <a:spcPct val="100000"/>
              </a:lnSpc>
            </a:pPr>
            <a:endParaRPr lang="en-US"/>
          </a:p>
        </p:txBody>
      </p:sp>
      <p:pic>
        <p:nvPicPr>
          <p:cNvPr id="17" name="Picture 16">
            <a:extLst>
              <a:ext uri="{FF2B5EF4-FFF2-40B4-BE49-F238E27FC236}">
                <a16:creationId xmlns:a16="http://schemas.microsoft.com/office/drawing/2014/main" id="{5CC15C48-FF17-05BD-87E7-359F77FFEDBA}"/>
              </a:ext>
            </a:extLst>
          </p:cNvPr>
          <p:cNvPicPr>
            <a:picLocks noChangeAspect="1"/>
          </p:cNvPicPr>
          <p:nvPr/>
        </p:nvPicPr>
        <p:blipFill>
          <a:blip r:embed="rId4"/>
          <a:stretch>
            <a:fillRect/>
          </a:stretch>
        </p:blipFill>
        <p:spPr>
          <a:xfrm>
            <a:off x="441146" y="2172776"/>
            <a:ext cx="429768" cy="429768"/>
          </a:xfrm>
          <a:prstGeom prst="rect">
            <a:avLst/>
          </a:prstGeom>
        </p:spPr>
      </p:pic>
      <p:pic>
        <p:nvPicPr>
          <p:cNvPr id="18" name="Picture 17">
            <a:extLst>
              <a:ext uri="{FF2B5EF4-FFF2-40B4-BE49-F238E27FC236}">
                <a16:creationId xmlns:a16="http://schemas.microsoft.com/office/drawing/2014/main" id="{59F68108-71B9-2F01-D589-73D4E21DD1FD}"/>
              </a:ext>
            </a:extLst>
          </p:cNvPr>
          <p:cNvPicPr>
            <a:picLocks noChangeAspect="1"/>
          </p:cNvPicPr>
          <p:nvPr/>
        </p:nvPicPr>
        <p:blipFill>
          <a:blip r:embed="rId4"/>
          <a:stretch>
            <a:fillRect/>
          </a:stretch>
        </p:blipFill>
        <p:spPr>
          <a:xfrm>
            <a:off x="441146" y="2731006"/>
            <a:ext cx="429768" cy="429768"/>
          </a:xfrm>
          <a:prstGeom prst="rect">
            <a:avLst/>
          </a:prstGeom>
        </p:spPr>
      </p:pic>
      <p:sp>
        <p:nvSpPr>
          <p:cNvPr id="9" name="Title 1">
            <a:extLst>
              <a:ext uri="{FF2B5EF4-FFF2-40B4-BE49-F238E27FC236}">
                <a16:creationId xmlns:a16="http://schemas.microsoft.com/office/drawing/2014/main" id="{7C7E63E7-DF98-AA19-E6A1-6EF5F75DD95B}"/>
              </a:ext>
            </a:extLst>
          </p:cNvPr>
          <p:cNvSpPr txBox="1"/>
          <p:nvPr/>
        </p:nvSpPr>
        <p:spPr>
          <a:xfrm>
            <a:off x="373013" y="361812"/>
            <a:ext cx="7315199" cy="983796"/>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Take care of your mental health with behavioral health resources</a:t>
            </a:r>
            <a:endParaRPr lang="en-US" baseline="30000" dirty="0"/>
          </a:p>
        </p:txBody>
      </p:sp>
    </p:spTree>
    <p:extLst>
      <p:ext uri="{BB962C8B-B14F-4D97-AF65-F5344CB8AC3E}">
        <p14:creationId xmlns:p14="http://schemas.microsoft.com/office/powerpoint/2010/main" val="24739546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ymbol, logo, graphics, font&#10;&#10;Description automatically generated">
            <a:extLst>
              <a:ext uri="{FF2B5EF4-FFF2-40B4-BE49-F238E27FC236}">
                <a16:creationId xmlns:a16="http://schemas.microsoft.com/office/drawing/2014/main" id="{F4B357EE-C022-91B9-617A-F76FB6414B3C}"/>
              </a:ext>
            </a:extLst>
          </p:cNvPr>
          <p:cNvPicPr>
            <a:picLocks noChangeAspect="1"/>
          </p:cNvPicPr>
          <p:nvPr/>
        </p:nvPicPr>
        <p:blipFill>
          <a:blip r:embed="rId3"/>
          <a:stretch>
            <a:fillRect/>
          </a:stretch>
        </p:blipFill>
        <p:spPr>
          <a:xfrm>
            <a:off x="5174640" y="1086931"/>
            <a:ext cx="3660995" cy="2745746"/>
          </a:xfrm>
          <a:prstGeom prst="rect">
            <a:avLst/>
          </a:prstGeom>
        </p:spPr>
      </p:pic>
      <p:sp>
        <p:nvSpPr>
          <p:cNvPr id="3" name="Slide Number Placeholder 2">
            <a:extLst>
              <a:ext uri="{FF2B5EF4-FFF2-40B4-BE49-F238E27FC236}">
                <a16:creationId xmlns:a16="http://schemas.microsoft.com/office/drawing/2014/main" id="{DE2AF907-508E-8748-D6B3-D4B46B11615D}"/>
              </a:ext>
            </a:extLst>
          </p:cNvPr>
          <p:cNvSpPr>
            <a:spLocks noGrp="1"/>
          </p:cNvSpPr>
          <p:nvPr>
            <p:ph type="sldNum" sz="quarter" idx="12"/>
          </p:nvPr>
        </p:nvSpPr>
        <p:spPr/>
        <p:txBody>
          <a:bodyPr/>
          <a:lstStyle/>
          <a:p>
            <a:fld id="{66DE20E4-D496-034F-914D-F7F15B93E95B}" type="slidenum">
              <a:rPr lang="en-US" smtClean="0"/>
              <a:t>31</a:t>
            </a:fld>
            <a:endParaRPr lang="en-US"/>
          </a:p>
        </p:txBody>
      </p:sp>
      <p:sp>
        <p:nvSpPr>
          <p:cNvPr id="7" name="Text Placeholder 6">
            <a:extLst>
              <a:ext uri="{FF2B5EF4-FFF2-40B4-BE49-F238E27FC236}">
                <a16:creationId xmlns:a16="http://schemas.microsoft.com/office/drawing/2014/main" id="{D37134EF-FF8A-AEA5-EC32-536EA31938D3}"/>
              </a:ext>
            </a:extLst>
          </p:cNvPr>
          <p:cNvSpPr>
            <a:spLocks noGrp="1"/>
          </p:cNvSpPr>
          <p:nvPr>
            <p:ph type="body" sz="quarter" idx="13"/>
          </p:nvPr>
        </p:nvSpPr>
        <p:spPr>
          <a:xfrm>
            <a:off x="374905" y="1532973"/>
            <a:ext cx="4849226" cy="2424372"/>
          </a:xfrm>
        </p:spPr>
        <p:txBody>
          <a:bodyPr/>
          <a:lstStyle/>
          <a:p>
            <a:pPr marL="0" indent="0">
              <a:lnSpc>
                <a:spcPct val="100000"/>
              </a:lnSpc>
              <a:spcAft>
                <a:spcPts val="600"/>
              </a:spcAft>
              <a:buNone/>
            </a:pPr>
            <a:r>
              <a:rPr lang="en-US" sz="1600" b="1"/>
              <a:t>With 24/7 provider support:</a:t>
            </a:r>
          </a:p>
          <a:p>
            <a:pPr marL="457200" indent="0">
              <a:lnSpc>
                <a:spcPct val="100000"/>
              </a:lnSpc>
              <a:spcBef>
                <a:spcPts val="600"/>
              </a:spcBef>
              <a:spcAft>
                <a:spcPts val="600"/>
              </a:spcAft>
              <a:buNone/>
            </a:pPr>
            <a:r>
              <a:rPr lang="en-US" sz="1400"/>
              <a:t>Providers can diagnose, treat a wide range of conditions and prescribe medication*</a:t>
            </a:r>
          </a:p>
          <a:p>
            <a:pPr marL="457200" indent="0">
              <a:lnSpc>
                <a:spcPct val="100000"/>
              </a:lnSpc>
              <a:spcBef>
                <a:spcPts val="600"/>
              </a:spcBef>
              <a:spcAft>
                <a:spcPts val="600"/>
              </a:spcAft>
              <a:buNone/>
            </a:pPr>
            <a:r>
              <a:rPr lang="en-US" sz="1400"/>
              <a:t>Connect by phone, web or app from anywhere</a:t>
            </a:r>
          </a:p>
          <a:p>
            <a:pPr marL="457200" indent="0">
              <a:lnSpc>
                <a:spcPct val="100000"/>
              </a:lnSpc>
              <a:spcBef>
                <a:spcPts val="600"/>
              </a:spcBef>
              <a:spcAft>
                <a:spcPts val="600"/>
              </a:spcAft>
              <a:buNone/>
            </a:pPr>
            <a:r>
              <a:rPr lang="en-US" sz="1400"/>
              <a:t>Results of the visit can be shared with your primary care provider**</a:t>
            </a:r>
          </a:p>
          <a:p>
            <a:pPr>
              <a:lnSpc>
                <a:spcPct val="100000"/>
              </a:lnSpc>
            </a:pPr>
            <a:endParaRPr lang="en-US"/>
          </a:p>
        </p:txBody>
      </p:sp>
      <p:pic>
        <p:nvPicPr>
          <p:cNvPr id="13" name="Picture 12">
            <a:extLst>
              <a:ext uri="{FF2B5EF4-FFF2-40B4-BE49-F238E27FC236}">
                <a16:creationId xmlns:a16="http://schemas.microsoft.com/office/drawing/2014/main" id="{D2E16043-6D15-F780-A887-F6437CC545AF}"/>
              </a:ext>
            </a:extLst>
          </p:cNvPr>
          <p:cNvPicPr>
            <a:picLocks noChangeAspect="1"/>
          </p:cNvPicPr>
          <p:nvPr/>
        </p:nvPicPr>
        <p:blipFill>
          <a:blip r:embed="rId4"/>
          <a:stretch>
            <a:fillRect/>
          </a:stretch>
        </p:blipFill>
        <p:spPr>
          <a:xfrm>
            <a:off x="401365" y="1868989"/>
            <a:ext cx="429768" cy="429768"/>
          </a:xfrm>
          <a:prstGeom prst="rect">
            <a:avLst/>
          </a:prstGeom>
        </p:spPr>
      </p:pic>
      <p:pic>
        <p:nvPicPr>
          <p:cNvPr id="14" name="Picture 13">
            <a:extLst>
              <a:ext uri="{FF2B5EF4-FFF2-40B4-BE49-F238E27FC236}">
                <a16:creationId xmlns:a16="http://schemas.microsoft.com/office/drawing/2014/main" id="{1CF71B92-2304-596E-08CD-C5009F58D1D4}"/>
              </a:ext>
            </a:extLst>
          </p:cNvPr>
          <p:cNvPicPr>
            <a:picLocks noChangeAspect="1"/>
          </p:cNvPicPr>
          <p:nvPr/>
        </p:nvPicPr>
        <p:blipFill>
          <a:blip r:embed="rId4"/>
          <a:stretch>
            <a:fillRect/>
          </a:stretch>
        </p:blipFill>
        <p:spPr>
          <a:xfrm>
            <a:off x="401365" y="2445502"/>
            <a:ext cx="429768" cy="429768"/>
          </a:xfrm>
          <a:prstGeom prst="rect">
            <a:avLst/>
          </a:prstGeom>
        </p:spPr>
      </p:pic>
      <p:pic>
        <p:nvPicPr>
          <p:cNvPr id="15" name="Picture 14">
            <a:extLst>
              <a:ext uri="{FF2B5EF4-FFF2-40B4-BE49-F238E27FC236}">
                <a16:creationId xmlns:a16="http://schemas.microsoft.com/office/drawing/2014/main" id="{C5831D3F-BD0D-6A95-13CA-1C7D4A6E061E}"/>
              </a:ext>
            </a:extLst>
          </p:cNvPr>
          <p:cNvPicPr>
            <a:picLocks noChangeAspect="1"/>
          </p:cNvPicPr>
          <p:nvPr/>
        </p:nvPicPr>
        <p:blipFill>
          <a:blip r:embed="rId4"/>
          <a:stretch>
            <a:fillRect/>
          </a:stretch>
        </p:blipFill>
        <p:spPr>
          <a:xfrm>
            <a:off x="401365" y="2827009"/>
            <a:ext cx="429768" cy="429768"/>
          </a:xfrm>
          <a:prstGeom prst="rect">
            <a:avLst/>
          </a:prstGeom>
        </p:spPr>
      </p:pic>
      <p:sp>
        <p:nvSpPr>
          <p:cNvPr id="9" name="Title 1">
            <a:extLst>
              <a:ext uri="{FF2B5EF4-FFF2-40B4-BE49-F238E27FC236}">
                <a16:creationId xmlns:a16="http://schemas.microsoft.com/office/drawing/2014/main" id="{CAACB47F-349E-D959-352C-CD741CBDF082}"/>
              </a:ext>
            </a:extLst>
          </p:cNvPr>
          <p:cNvSpPr txBox="1"/>
          <p:nvPr/>
        </p:nvSpPr>
        <p:spPr>
          <a:xfrm>
            <a:off x="373013" y="286185"/>
            <a:ext cx="7106848" cy="1047862"/>
          </a:xfrm>
          <a:prstGeom prst="rect">
            <a:avLst/>
          </a:prstGeom>
        </p:spPr>
        <p:txBody>
          <a:bodyPr vert="horz" lIns="91440" tIns="45720" rIns="91440" bIns="45720" rtlCol="0" anchor="ctr"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Get answers to your health questions with 24/7 provider support</a:t>
            </a:r>
            <a:endParaRPr lang="en-US" sz="1600" baseline="30000" dirty="0">
              <a:solidFill>
                <a:srgbClr val="FF40FF"/>
              </a:solidFill>
            </a:endParaRPr>
          </a:p>
        </p:txBody>
      </p:sp>
      <p:sp>
        <p:nvSpPr>
          <p:cNvPr id="11" name="TextBox 10">
            <a:extLst>
              <a:ext uri="{FF2B5EF4-FFF2-40B4-BE49-F238E27FC236}">
                <a16:creationId xmlns:a16="http://schemas.microsoft.com/office/drawing/2014/main" id="{4F0D293C-11E5-9346-3513-18A0CB820236}"/>
              </a:ext>
            </a:extLst>
          </p:cNvPr>
          <p:cNvSpPr txBox="1"/>
          <p:nvPr/>
        </p:nvSpPr>
        <p:spPr>
          <a:xfrm>
            <a:off x="5424678" y="3740309"/>
            <a:ext cx="3271714" cy="8309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b="1">
                <a:latin typeface="+mj-lt"/>
              </a:rPr>
              <a:t>Get help making health decisions — at no cost to you</a:t>
            </a:r>
          </a:p>
          <a:p>
            <a:pPr algn="ctr"/>
            <a:endParaRPr lang="en-US" sz="1600" b="1">
              <a:latin typeface="+mj-lt"/>
            </a:endParaRPr>
          </a:p>
        </p:txBody>
      </p:sp>
      <p:sp>
        <p:nvSpPr>
          <p:cNvPr id="10" name="TextBox 9">
            <a:extLst>
              <a:ext uri="{FF2B5EF4-FFF2-40B4-BE49-F238E27FC236}">
                <a16:creationId xmlns:a16="http://schemas.microsoft.com/office/drawing/2014/main" id="{2BEF0389-5E07-CE07-88FC-2A688BDA348C}"/>
              </a:ext>
            </a:extLst>
          </p:cNvPr>
          <p:cNvSpPr txBox="1"/>
          <p:nvPr/>
        </p:nvSpPr>
        <p:spPr>
          <a:xfrm>
            <a:off x="360319" y="5813140"/>
            <a:ext cx="8434270" cy="338554"/>
          </a:xfrm>
          <a:prstGeom prst="rect">
            <a:avLst/>
          </a:prstGeom>
          <a:noFill/>
        </p:spPr>
        <p:txBody>
          <a:bodyPr wrap="square" rtlCol="0" anchor="b">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a:solidFill>
                  <a:srgbClr val="454545"/>
                </a:solidFill>
                <a:effectLst/>
              </a:rPr>
              <a:t>*When medically necessary</a:t>
            </a:r>
          </a:p>
          <a:p>
            <a:r>
              <a:rPr lang="en-US" sz="800">
                <a:solidFill>
                  <a:srgbClr val="454545"/>
                </a:solidFill>
                <a:effectLst/>
              </a:rPr>
              <a:t>**With member consent</a:t>
            </a:r>
          </a:p>
        </p:txBody>
      </p:sp>
    </p:spTree>
    <p:extLst>
      <p:ext uri="{BB962C8B-B14F-4D97-AF65-F5344CB8AC3E}">
        <p14:creationId xmlns:p14="http://schemas.microsoft.com/office/powerpoint/2010/main" val="39983226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 graphics, symbol, logo&#10;&#10;Description automatically generated">
            <a:extLst>
              <a:ext uri="{FF2B5EF4-FFF2-40B4-BE49-F238E27FC236}">
                <a16:creationId xmlns:a16="http://schemas.microsoft.com/office/drawing/2014/main" id="{7882F022-777E-651D-6378-BC14CC6F4201}"/>
              </a:ext>
            </a:extLst>
          </p:cNvPr>
          <p:cNvPicPr>
            <a:picLocks noChangeAspect="1"/>
          </p:cNvPicPr>
          <p:nvPr/>
        </p:nvPicPr>
        <p:blipFill>
          <a:blip r:embed="rId3"/>
          <a:srcRect l="7865" t="30196" r="50000" b="12062"/>
          <a:stretch>
            <a:fillRect/>
          </a:stretch>
        </p:blipFill>
        <p:spPr>
          <a:xfrm flipH="1">
            <a:off x="6494769" y="1541585"/>
            <a:ext cx="2326375" cy="2391064"/>
          </a:xfrm>
          <a:prstGeom prst="rect">
            <a:avLst/>
          </a:prstGeom>
        </p:spPr>
      </p:pic>
      <p:sp>
        <p:nvSpPr>
          <p:cNvPr id="3" name="Slide Number Placeholder 2">
            <a:extLst>
              <a:ext uri="{FF2B5EF4-FFF2-40B4-BE49-F238E27FC236}">
                <a16:creationId xmlns:a16="http://schemas.microsoft.com/office/drawing/2014/main" id="{604A8272-6472-9081-6095-7A27DDE3AE7C}"/>
              </a:ext>
            </a:extLst>
          </p:cNvPr>
          <p:cNvSpPr>
            <a:spLocks noGrp="1"/>
          </p:cNvSpPr>
          <p:nvPr>
            <p:ph type="sldNum" sz="quarter" idx="12"/>
          </p:nvPr>
        </p:nvSpPr>
        <p:spPr/>
        <p:txBody>
          <a:bodyPr/>
          <a:lstStyle/>
          <a:p>
            <a:fld id="{66DE20E4-D496-034F-914D-F7F15B93E95B}" type="slidenum">
              <a:rPr lang="en-US" smtClean="0"/>
              <a:t>32</a:t>
            </a:fld>
            <a:endParaRPr lang="en-US"/>
          </a:p>
        </p:txBody>
      </p:sp>
      <p:sp>
        <p:nvSpPr>
          <p:cNvPr id="7" name="Text Placeholder 6">
            <a:extLst>
              <a:ext uri="{FF2B5EF4-FFF2-40B4-BE49-F238E27FC236}">
                <a16:creationId xmlns:a16="http://schemas.microsoft.com/office/drawing/2014/main" id="{8F8056A2-3DAA-CEE7-A58D-AEEC2B284E8F}"/>
              </a:ext>
            </a:extLst>
          </p:cNvPr>
          <p:cNvSpPr>
            <a:spLocks noGrp="1"/>
          </p:cNvSpPr>
          <p:nvPr>
            <p:ph type="body" sz="quarter" idx="13"/>
          </p:nvPr>
        </p:nvSpPr>
        <p:spPr>
          <a:xfrm>
            <a:off x="373012" y="1541585"/>
            <a:ext cx="5919837" cy="1995248"/>
          </a:xfrm>
        </p:spPr>
        <p:txBody>
          <a:bodyPr/>
          <a:lstStyle/>
          <a:p>
            <a:pPr marL="0" indent="0" defTabSz="914400">
              <a:lnSpc>
                <a:spcPct val="100000"/>
              </a:lnSpc>
              <a:spcBef>
                <a:spcPct val="0"/>
              </a:spcBef>
              <a:buNone/>
              <a:defRPr/>
            </a:pPr>
            <a:r>
              <a:rPr lang="en-US" sz="1600" b="1"/>
              <a:t>With the Personal Emergency Response System (PERS), provided by Lifeline, help is a button push away.</a:t>
            </a:r>
          </a:p>
          <a:p>
            <a:pPr marL="457200" indent="0">
              <a:lnSpc>
                <a:spcPct val="100000"/>
              </a:lnSpc>
              <a:spcBef>
                <a:spcPts val="600"/>
              </a:spcBef>
              <a:buNone/>
            </a:pPr>
            <a:r>
              <a:rPr lang="en-US"/>
              <a:t>In-home medical alert monitoring system</a:t>
            </a:r>
          </a:p>
          <a:p>
            <a:pPr marL="457200" indent="0">
              <a:lnSpc>
                <a:spcPct val="100000"/>
              </a:lnSpc>
              <a:spcBef>
                <a:spcPts val="600"/>
              </a:spcBef>
              <a:buNone/>
            </a:pPr>
            <a:r>
              <a:rPr lang="en-US"/>
              <a:t>Quick access in any situation, whether an emergency or you </a:t>
            </a:r>
            <a:br>
              <a:rPr lang="en-US"/>
            </a:br>
            <a:r>
              <a:rPr lang="en-US"/>
              <a:t>just need a helping hand</a:t>
            </a:r>
          </a:p>
          <a:p>
            <a:pPr marL="457200" indent="0">
              <a:lnSpc>
                <a:spcPct val="100000"/>
              </a:lnSpc>
              <a:spcBef>
                <a:spcPts val="600"/>
              </a:spcBef>
              <a:buNone/>
            </a:pPr>
            <a:r>
              <a:rPr lang="en-US"/>
              <a:t>Safety, independence and peace of mind</a:t>
            </a:r>
          </a:p>
        </p:txBody>
      </p:sp>
      <p:sp>
        <p:nvSpPr>
          <p:cNvPr id="9" name="Text Placeholder 3">
            <a:extLst>
              <a:ext uri="{FF2B5EF4-FFF2-40B4-BE49-F238E27FC236}">
                <a16:creationId xmlns:a16="http://schemas.microsoft.com/office/drawing/2014/main" id="{C0CC261D-BAD3-4B73-F120-DF867436482D}"/>
              </a:ext>
            </a:extLst>
          </p:cNvPr>
          <p:cNvSpPr txBox="1"/>
          <p:nvPr/>
        </p:nvSpPr>
        <p:spPr>
          <a:xfrm>
            <a:off x="373013" y="5693824"/>
            <a:ext cx="8074552" cy="480822"/>
          </a:xfrm>
          <a:prstGeom prst="rect">
            <a:avLst/>
          </a:prstGeom>
        </p:spPr>
        <p:txBody>
          <a:bodyPr vert="horz" lIns="91440" tIns="45720" rIns="91440" bIns="45720" rtlCol="0" anchor="b">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800">
                <a:solidFill>
                  <a:srgbClr val="464646"/>
                </a:solidFill>
                <a:effectLst/>
              </a:rPr>
              <a:t>*Benefits, features and/or devices vary by plan/area. Limitations and exclusions apply. You must have a working landline and/or cellular phone coverage to use PERS.</a:t>
            </a:r>
          </a:p>
        </p:txBody>
      </p:sp>
      <p:pic>
        <p:nvPicPr>
          <p:cNvPr id="13" name="Picture 12">
            <a:extLst>
              <a:ext uri="{FF2B5EF4-FFF2-40B4-BE49-F238E27FC236}">
                <a16:creationId xmlns:a16="http://schemas.microsoft.com/office/drawing/2014/main" id="{48F75289-93D4-B577-0E44-0D5FB4DF2D6B}"/>
              </a:ext>
            </a:extLst>
          </p:cNvPr>
          <p:cNvPicPr>
            <a:picLocks noChangeAspect="1"/>
          </p:cNvPicPr>
          <p:nvPr/>
        </p:nvPicPr>
        <p:blipFill>
          <a:blip r:embed="rId4"/>
          <a:stretch>
            <a:fillRect/>
          </a:stretch>
        </p:blipFill>
        <p:spPr>
          <a:xfrm>
            <a:off x="441145" y="2130727"/>
            <a:ext cx="429768" cy="429768"/>
          </a:xfrm>
          <a:prstGeom prst="rect">
            <a:avLst/>
          </a:prstGeom>
        </p:spPr>
      </p:pic>
      <p:pic>
        <p:nvPicPr>
          <p:cNvPr id="14" name="Picture 13">
            <a:extLst>
              <a:ext uri="{FF2B5EF4-FFF2-40B4-BE49-F238E27FC236}">
                <a16:creationId xmlns:a16="http://schemas.microsoft.com/office/drawing/2014/main" id="{8CC53AEE-004A-D9B5-BC2D-3D22522F6669}"/>
              </a:ext>
            </a:extLst>
          </p:cNvPr>
          <p:cNvPicPr>
            <a:picLocks noChangeAspect="1"/>
          </p:cNvPicPr>
          <p:nvPr/>
        </p:nvPicPr>
        <p:blipFill>
          <a:blip r:embed="rId4"/>
          <a:stretch>
            <a:fillRect/>
          </a:stretch>
        </p:blipFill>
        <p:spPr>
          <a:xfrm>
            <a:off x="441145" y="2509998"/>
            <a:ext cx="429768" cy="429768"/>
          </a:xfrm>
          <a:prstGeom prst="rect">
            <a:avLst/>
          </a:prstGeom>
        </p:spPr>
      </p:pic>
      <p:pic>
        <p:nvPicPr>
          <p:cNvPr id="15" name="Picture 14">
            <a:extLst>
              <a:ext uri="{FF2B5EF4-FFF2-40B4-BE49-F238E27FC236}">
                <a16:creationId xmlns:a16="http://schemas.microsoft.com/office/drawing/2014/main" id="{CD28E299-6786-567F-5870-B08865D289DD}"/>
              </a:ext>
            </a:extLst>
          </p:cNvPr>
          <p:cNvPicPr>
            <a:picLocks noChangeAspect="1"/>
          </p:cNvPicPr>
          <p:nvPr/>
        </p:nvPicPr>
        <p:blipFill>
          <a:blip r:embed="rId4"/>
          <a:stretch>
            <a:fillRect/>
          </a:stretch>
        </p:blipFill>
        <p:spPr>
          <a:xfrm>
            <a:off x="441145" y="3071878"/>
            <a:ext cx="429768" cy="429768"/>
          </a:xfrm>
          <a:prstGeom prst="rect">
            <a:avLst/>
          </a:prstGeom>
        </p:spPr>
      </p:pic>
      <p:sp>
        <p:nvSpPr>
          <p:cNvPr id="2" name="Title 1">
            <a:extLst>
              <a:ext uri="{FF2B5EF4-FFF2-40B4-BE49-F238E27FC236}">
                <a16:creationId xmlns:a16="http://schemas.microsoft.com/office/drawing/2014/main" id="{4999F9FF-40E8-08B5-2D2E-D5095D9347DA}"/>
              </a:ext>
            </a:extLst>
          </p:cNvPr>
          <p:cNvSpPr txBox="1"/>
          <p:nvPr/>
        </p:nvSpPr>
        <p:spPr>
          <a:xfrm>
            <a:off x="373013" y="355184"/>
            <a:ext cx="7856587" cy="1024659"/>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More peace-of-mind with a Personal Emergency Response System (PERS)*</a:t>
            </a:r>
            <a:endParaRPr lang="en-US" baseline="30000" dirty="0"/>
          </a:p>
        </p:txBody>
      </p:sp>
      <p:sp>
        <p:nvSpPr>
          <p:cNvPr id="17" name="TextBox 16">
            <a:extLst>
              <a:ext uri="{FF2B5EF4-FFF2-40B4-BE49-F238E27FC236}">
                <a16:creationId xmlns:a16="http://schemas.microsoft.com/office/drawing/2014/main" id="{A78B3612-DBCD-86F4-49BB-4E2F5B0977B2}"/>
              </a:ext>
            </a:extLst>
          </p:cNvPr>
          <p:cNvSpPr txBox="1"/>
          <p:nvPr/>
        </p:nvSpPr>
        <p:spPr>
          <a:xfrm>
            <a:off x="6494769" y="3936074"/>
            <a:ext cx="2326375"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b="1">
                <a:latin typeface="+mj-lt"/>
              </a:rPr>
              <a:t>Help is just a push button away</a:t>
            </a:r>
          </a:p>
        </p:txBody>
      </p:sp>
    </p:spTree>
    <p:extLst>
      <p:ext uri="{BB962C8B-B14F-4D97-AF65-F5344CB8AC3E}">
        <p14:creationId xmlns:p14="http://schemas.microsoft.com/office/powerpoint/2010/main" val="28340221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6D3343BE-45C2-FFD0-E70F-177AFFCB2E47}"/>
              </a:ext>
            </a:extLst>
          </p:cNvPr>
          <p:cNvSpPr txBox="1"/>
          <p:nvPr/>
        </p:nvSpPr>
        <p:spPr>
          <a:xfrm>
            <a:off x="1095254" y="2436022"/>
            <a:ext cx="7178224" cy="2748926"/>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indent="-9525">
              <a:spcBef>
                <a:spcPts val="600"/>
              </a:spcBef>
              <a:spcAft>
                <a:spcPts val="1200"/>
              </a:spcAft>
              <a:buClr>
                <a:schemeClr val="tx1"/>
              </a:buClr>
              <a:buSzTx/>
            </a:pPr>
            <a:r>
              <a:rPr lang="en-US" sz="1400" b="1">
                <a:solidFill>
                  <a:schemeClr val="accent1"/>
                </a:solidFill>
                <a:latin typeface="Arial" panose="020B0604020202020204" pitchFamily="34" charset="0"/>
              </a:rPr>
              <a:t>28 home-delivered meals </a:t>
            </a:r>
            <a:r>
              <a:rPr lang="en-US" sz="1400">
                <a:solidFill>
                  <a:schemeClr val="accent1"/>
                </a:solidFill>
                <a:latin typeface="Arial" panose="020B0604020202020204" pitchFamily="34" charset="0"/>
              </a:rPr>
              <a:t>when referred by a UnitedHealthcare Engagement Specialist</a:t>
            </a:r>
          </a:p>
          <a:p>
            <a:pPr indent="-9525">
              <a:spcBef>
                <a:spcPts val="1200"/>
              </a:spcBef>
              <a:spcAft>
                <a:spcPts val="1200"/>
              </a:spcAft>
              <a:buClr>
                <a:schemeClr val="tx1"/>
              </a:buClr>
              <a:buSzTx/>
            </a:pPr>
            <a:r>
              <a:rPr lang="en-US" sz="1400" b="1">
                <a:solidFill>
                  <a:schemeClr val="accent1"/>
                </a:solidFill>
                <a:latin typeface="Arial" panose="020B0604020202020204" pitchFamily="34" charset="0"/>
              </a:rPr>
              <a:t>12 one-way rides </a:t>
            </a:r>
            <a:r>
              <a:rPr lang="en-US" sz="1400">
                <a:solidFill>
                  <a:schemeClr val="accent1"/>
                </a:solidFill>
                <a:latin typeface="Arial" panose="020B0604020202020204" pitchFamily="34" charset="0"/>
              </a:rPr>
              <a:t>to medically related appointments and to the pharmacy when referred by a UnitedHealthcare Engagement Specialist</a:t>
            </a:r>
            <a:endParaRPr lang="en-US" sz="1400" baseline="30000">
              <a:solidFill>
                <a:schemeClr val="accent1"/>
              </a:solidFill>
              <a:latin typeface="Arial" panose="020B0604020202020204" pitchFamily="34" charset="0"/>
            </a:endParaRPr>
          </a:p>
          <a:p>
            <a:pPr indent="-9525">
              <a:spcBef>
                <a:spcPts val="600"/>
              </a:spcBef>
              <a:spcAft>
                <a:spcPts val="1200"/>
              </a:spcAft>
              <a:buClr>
                <a:schemeClr val="tx1"/>
              </a:buClr>
              <a:buSzTx/>
            </a:pPr>
            <a:r>
              <a:rPr lang="en-US" sz="1400" b="1">
                <a:solidFill>
                  <a:schemeClr val="accent1"/>
                </a:solidFill>
                <a:latin typeface="Arial" panose="020B0604020202020204" pitchFamily="34" charset="0"/>
              </a:rPr>
              <a:t>6 hours of non-medical personal care </a:t>
            </a:r>
            <a:r>
              <a:rPr lang="en-US" sz="1400">
                <a:solidFill>
                  <a:schemeClr val="accent1"/>
                </a:solidFill>
                <a:latin typeface="Arial" panose="020B0604020202020204" pitchFamily="34" charset="0"/>
              </a:rPr>
              <a:t>provided through a professional caregiver to perform tasks such as preparing meals, bathing, medication reminders and more. A referral is not required.</a:t>
            </a:r>
            <a:endParaRPr lang="en-US" sz="1400" baseline="30000">
              <a:solidFill>
                <a:schemeClr val="accent1"/>
              </a:solidFill>
              <a:latin typeface="Arial" panose="020B0604020202020204" pitchFamily="34" charset="0"/>
            </a:endParaRPr>
          </a:p>
          <a:p>
            <a:pPr indent="-9525">
              <a:spcBef>
                <a:spcPts val="1200"/>
              </a:spcBef>
              <a:spcAft>
                <a:spcPts val="1800"/>
              </a:spcAft>
              <a:buClr>
                <a:schemeClr val="tx1"/>
              </a:buClr>
              <a:buSzTx/>
            </a:pPr>
            <a:endParaRPr lang="en-US" sz="1400" baseline="30000">
              <a:solidFill>
                <a:schemeClr val="accent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C12D5431-5B2F-100B-6216-D6DF7FBC0167}"/>
              </a:ext>
            </a:extLst>
          </p:cNvPr>
          <p:cNvSpPr>
            <a:spLocks noGrp="1"/>
          </p:cNvSpPr>
          <p:nvPr>
            <p:ph type="sldNum" sz="quarter" idx="12"/>
          </p:nvPr>
        </p:nvSpPr>
        <p:spPr>
          <a:xfrm>
            <a:off x="8431807" y="6265491"/>
            <a:ext cx="352985" cy="377952"/>
          </a:xfrm>
        </p:spPr>
        <p:txBody>
          <a:bodyPr/>
          <a:lstStyle/>
          <a:p>
            <a:fld id="{66DE20E4-D496-034F-914D-F7F15B93E95B}" type="slidenum">
              <a:rPr lang="en-US" smtClean="0"/>
              <a:t>33</a:t>
            </a:fld>
            <a:endParaRPr lang="en-US"/>
          </a:p>
        </p:txBody>
      </p:sp>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2" y="4862456"/>
            <a:ext cx="8664661" cy="1326534"/>
          </a:xfrm>
        </p:spPr>
        <p:txBody>
          <a:bodyPr/>
          <a:lstStyle/>
          <a:p>
            <a:r>
              <a:rPr lang="en-US" sz="800"/>
              <a:t>*A new referral is required after every discharge to access your meal and transportation benefit.</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373012" y="1555976"/>
            <a:ext cx="8313787" cy="648508"/>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1600" b="1">
                <a:solidFill>
                  <a:schemeClr val="accent1"/>
                </a:solidFill>
                <a:latin typeface="Arial" panose="020B0604020202020204" pitchFamily="34" charset="0"/>
              </a:rPr>
              <a:t>With UnitedHealthcare Healthy at Home, you are eligible for the following benefits up to 30 days following all inpatient and skilled nursing facility discharges*:</a:t>
            </a:r>
          </a:p>
        </p:txBody>
      </p:sp>
      <p:pic>
        <p:nvPicPr>
          <p:cNvPr id="5" name="Picture 4">
            <a:extLst>
              <a:ext uri="{FF2B5EF4-FFF2-40B4-BE49-F238E27FC236}">
                <a16:creationId xmlns:a16="http://schemas.microsoft.com/office/drawing/2014/main" id="{6D5A7962-7ED2-7F1A-DB78-B851F254E49E}"/>
              </a:ext>
            </a:extLst>
          </p:cNvPr>
          <p:cNvPicPr>
            <a:picLocks noChangeAspect="1"/>
          </p:cNvPicPr>
          <p:nvPr/>
        </p:nvPicPr>
        <p:blipFill>
          <a:blip r:embed="rId3"/>
          <a:stretch>
            <a:fillRect/>
          </a:stretch>
        </p:blipFill>
        <p:spPr>
          <a:xfrm>
            <a:off x="455172" y="2291311"/>
            <a:ext cx="548641" cy="548641"/>
          </a:xfrm>
          <a:prstGeom prst="rect">
            <a:avLst/>
          </a:prstGeom>
        </p:spPr>
      </p:pic>
      <p:pic>
        <p:nvPicPr>
          <p:cNvPr id="7" name="Picture 6">
            <a:extLst>
              <a:ext uri="{FF2B5EF4-FFF2-40B4-BE49-F238E27FC236}">
                <a16:creationId xmlns:a16="http://schemas.microsoft.com/office/drawing/2014/main" id="{ECA4DCB5-BC3E-D9B0-8F70-5D907FCF5C84}"/>
              </a:ext>
            </a:extLst>
          </p:cNvPr>
          <p:cNvPicPr>
            <a:picLocks noChangeAspect="1"/>
          </p:cNvPicPr>
          <p:nvPr/>
        </p:nvPicPr>
        <p:blipFill>
          <a:blip r:embed="rId4"/>
          <a:stretch>
            <a:fillRect/>
          </a:stretch>
        </p:blipFill>
        <p:spPr>
          <a:xfrm>
            <a:off x="455172" y="2941473"/>
            <a:ext cx="548641" cy="548641"/>
          </a:xfrm>
          <a:prstGeom prst="rect">
            <a:avLst/>
          </a:prstGeom>
        </p:spPr>
      </p:pic>
      <p:pic>
        <p:nvPicPr>
          <p:cNvPr id="8" name="Picture 7">
            <a:extLst>
              <a:ext uri="{FF2B5EF4-FFF2-40B4-BE49-F238E27FC236}">
                <a16:creationId xmlns:a16="http://schemas.microsoft.com/office/drawing/2014/main" id="{9F420BC1-26C2-AC50-BFB1-546E839B787A}"/>
              </a:ext>
            </a:extLst>
          </p:cNvPr>
          <p:cNvPicPr>
            <a:picLocks noChangeAspect="1"/>
          </p:cNvPicPr>
          <p:nvPr/>
        </p:nvPicPr>
        <p:blipFill>
          <a:blip r:embed="rId5"/>
          <a:stretch>
            <a:fillRect/>
          </a:stretch>
        </p:blipFill>
        <p:spPr>
          <a:xfrm>
            <a:off x="500894" y="3693570"/>
            <a:ext cx="548640" cy="548640"/>
          </a:xfrm>
          <a:prstGeom prst="rect">
            <a:avLst/>
          </a:prstGeom>
        </p:spPr>
      </p:pic>
      <p:sp>
        <p:nvSpPr>
          <p:cNvPr id="10" name="Title 1">
            <a:extLst>
              <a:ext uri="{FF2B5EF4-FFF2-40B4-BE49-F238E27FC236}">
                <a16:creationId xmlns:a16="http://schemas.microsoft.com/office/drawing/2014/main" id="{7E1766A7-53E5-AB71-62AA-3B67F2C97833}"/>
              </a:ext>
            </a:extLst>
          </p:cNvPr>
          <p:cNvSpPr txBox="1"/>
          <p:nvPr/>
        </p:nvSpPr>
        <p:spPr>
          <a:xfrm>
            <a:off x="373013" y="350094"/>
            <a:ext cx="6853159" cy="925853"/>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Extra help recovering with UnitedHealthcare Healthy at Home</a:t>
            </a:r>
          </a:p>
        </p:txBody>
      </p:sp>
    </p:spTree>
    <p:extLst>
      <p:ext uri="{BB962C8B-B14F-4D97-AF65-F5344CB8AC3E}">
        <p14:creationId xmlns:p14="http://schemas.microsoft.com/office/powerpoint/2010/main" val="8569451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ACF1-A553-F280-47E0-CE32D812DFDA}"/>
              </a:ext>
            </a:extLst>
          </p:cNvPr>
          <p:cNvSpPr>
            <a:spLocks noGrp="1"/>
          </p:cNvSpPr>
          <p:nvPr>
            <p:ph type="ctrTitle"/>
          </p:nvPr>
        </p:nvSpPr>
        <p:spPr/>
        <p:txBody>
          <a:bodyPr/>
          <a:lstStyle/>
          <a:p>
            <a:r>
              <a:rPr lang="en-US"/>
              <a:t>What to expect next</a:t>
            </a:r>
          </a:p>
        </p:txBody>
      </p:sp>
    </p:spTree>
    <p:extLst>
      <p:ext uri="{BB962C8B-B14F-4D97-AF65-F5344CB8AC3E}">
        <p14:creationId xmlns:p14="http://schemas.microsoft.com/office/powerpoint/2010/main" val="25528334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9D862C9-217F-604A-3A1B-2EDD3CB5D7F0}"/>
              </a:ext>
            </a:extLst>
          </p:cNvPr>
          <p:cNvSpPr txBox="1"/>
          <p:nvPr/>
        </p:nvSpPr>
        <p:spPr>
          <a:xfrm>
            <a:off x="489856" y="1145228"/>
            <a:ext cx="489857" cy="76944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400" b="1" kern="1200">
                <a:solidFill>
                  <a:schemeClr val="accent1"/>
                </a:solidFill>
                <a:effectLst/>
                <a:latin typeface="+mj-lt"/>
                <a:ea typeface="Calibri" panose="020F0502020204030204"/>
                <a:cs typeface="Times New Roman"/>
              </a:rPr>
              <a:t>1</a:t>
            </a:r>
          </a:p>
        </p:txBody>
      </p:sp>
      <p:sp>
        <p:nvSpPr>
          <p:cNvPr id="16" name="TextBox 15">
            <a:extLst>
              <a:ext uri="{FF2B5EF4-FFF2-40B4-BE49-F238E27FC236}">
                <a16:creationId xmlns:a16="http://schemas.microsoft.com/office/drawing/2014/main" id="{B15A7BDE-20B7-13B4-B509-0124B44C6A34}"/>
              </a:ext>
            </a:extLst>
          </p:cNvPr>
          <p:cNvSpPr txBox="1"/>
          <p:nvPr/>
        </p:nvSpPr>
        <p:spPr>
          <a:xfrm>
            <a:off x="489856" y="2201615"/>
            <a:ext cx="489857" cy="76944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400" b="1" kern="1200" dirty="0">
                <a:solidFill>
                  <a:schemeClr val="accent1"/>
                </a:solidFill>
                <a:effectLst/>
                <a:latin typeface="+mj-lt"/>
                <a:ea typeface="Calibri" panose="020F0502020204030204"/>
                <a:cs typeface="Times New Roman"/>
              </a:rPr>
              <a:t>2</a:t>
            </a:r>
          </a:p>
        </p:txBody>
      </p:sp>
      <p:sp>
        <p:nvSpPr>
          <p:cNvPr id="25" name="TextBox 24">
            <a:extLst>
              <a:ext uri="{FF2B5EF4-FFF2-40B4-BE49-F238E27FC236}">
                <a16:creationId xmlns:a16="http://schemas.microsoft.com/office/drawing/2014/main" id="{22DAA7D7-85C6-BF9E-2D8F-45349199F73F}"/>
              </a:ext>
            </a:extLst>
          </p:cNvPr>
          <p:cNvSpPr txBox="1"/>
          <p:nvPr/>
        </p:nvSpPr>
        <p:spPr>
          <a:xfrm>
            <a:off x="489856" y="3744702"/>
            <a:ext cx="489857" cy="76944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400" b="1" dirty="0">
                <a:solidFill>
                  <a:schemeClr val="accent1"/>
                </a:solidFill>
                <a:latin typeface="+mj-lt"/>
                <a:ea typeface="Calibri" panose="020F0502020204030204"/>
                <a:cs typeface="Times New Roman"/>
              </a:rPr>
              <a:t>4</a:t>
            </a:r>
            <a:endParaRPr lang="en-US" sz="4400" b="1" kern="1200" dirty="0">
              <a:solidFill>
                <a:schemeClr val="accent1"/>
              </a:solidFill>
              <a:effectLst/>
              <a:latin typeface="+mj-lt"/>
              <a:ea typeface="Calibri" panose="020F0502020204030204"/>
              <a:cs typeface="Times New Roman"/>
            </a:endParaRPr>
          </a:p>
        </p:txBody>
      </p:sp>
      <p:sp>
        <p:nvSpPr>
          <p:cNvPr id="26" name="TextBox 25">
            <a:extLst>
              <a:ext uri="{FF2B5EF4-FFF2-40B4-BE49-F238E27FC236}">
                <a16:creationId xmlns:a16="http://schemas.microsoft.com/office/drawing/2014/main" id="{B1EE973E-269B-C677-864C-CEA3B5183010}"/>
              </a:ext>
            </a:extLst>
          </p:cNvPr>
          <p:cNvSpPr txBox="1"/>
          <p:nvPr/>
        </p:nvSpPr>
        <p:spPr>
          <a:xfrm>
            <a:off x="489856" y="2873281"/>
            <a:ext cx="489857" cy="76944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400" b="1" dirty="0">
                <a:solidFill>
                  <a:schemeClr val="accent1"/>
                </a:solidFill>
                <a:latin typeface="+mj-lt"/>
                <a:ea typeface="Calibri" panose="020F0502020204030204"/>
                <a:cs typeface="Times New Roman"/>
              </a:rPr>
              <a:t>3</a:t>
            </a:r>
            <a:endParaRPr lang="en-US" sz="4400" b="1" kern="1200" dirty="0">
              <a:solidFill>
                <a:schemeClr val="accent1"/>
              </a:solidFill>
              <a:effectLst/>
              <a:latin typeface="+mj-lt"/>
              <a:ea typeface="Calibri" panose="020F0502020204030204"/>
              <a:cs typeface="Times New Roman"/>
            </a:endParaRPr>
          </a:p>
        </p:txBody>
      </p:sp>
      <p:sp>
        <p:nvSpPr>
          <p:cNvPr id="2" name="Title 1">
            <a:extLst>
              <a:ext uri="{FF2B5EF4-FFF2-40B4-BE49-F238E27FC236}">
                <a16:creationId xmlns:a16="http://schemas.microsoft.com/office/drawing/2014/main" id="{362B3A30-CE71-C5A0-2AD7-659928A6CADD}"/>
              </a:ext>
            </a:extLst>
          </p:cNvPr>
          <p:cNvSpPr>
            <a:spLocks noGrp="1"/>
          </p:cNvSpPr>
          <p:nvPr>
            <p:ph type="title"/>
          </p:nvPr>
        </p:nvSpPr>
        <p:spPr/>
        <p:txBody>
          <a:bodyPr/>
          <a:lstStyle/>
          <a:p>
            <a:r>
              <a:rPr lang="en-US" dirty="0"/>
              <a:t>What to expect after enrollment</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1066428" y="1341566"/>
            <a:ext cx="7587716" cy="3994227"/>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1600" b="1" dirty="0">
                <a:solidFill>
                  <a:schemeClr val="tx1"/>
                </a:solidFill>
              </a:rPr>
              <a:t>Get your UnitedHealthcare member ID card and read your Welcome Letter</a:t>
            </a:r>
            <a:br>
              <a:rPr lang="en-US" sz="1400" b="1" dirty="0">
                <a:solidFill>
                  <a:schemeClr val="tx1"/>
                </a:solidFill>
              </a:rPr>
            </a:br>
            <a:r>
              <a:rPr lang="en-US" sz="1400" dirty="0">
                <a:solidFill>
                  <a:schemeClr val="tx1"/>
                </a:solidFill>
              </a:rPr>
              <a:t>The Welcome Letter </a:t>
            </a:r>
            <a:r>
              <a:rPr lang="en-US" sz="1400" dirty="0">
                <a:solidFill>
                  <a:schemeClr val="tx1"/>
                </a:solidFill>
                <a:effectLst/>
              </a:rPr>
              <a:t>gives you more information on how your benefits work and how to get the most from your plan</a:t>
            </a:r>
            <a:r>
              <a:rPr lang="en-US" sz="1400" dirty="0">
                <a:solidFill>
                  <a:schemeClr val="tx1"/>
                </a:solidFill>
              </a:rPr>
              <a:t>. </a:t>
            </a:r>
            <a:r>
              <a:rPr lang="en-US" sz="1400" dirty="0">
                <a:solidFill>
                  <a:schemeClr val="tx1"/>
                </a:solidFill>
                <a:effectLst/>
              </a:rPr>
              <a:t>Your UnitedHealthcare member ID card</a:t>
            </a:r>
            <a:r>
              <a:rPr lang="en-US" sz="1400" dirty="0">
                <a:solidFill>
                  <a:schemeClr val="tx1"/>
                </a:solidFill>
              </a:rPr>
              <a:t> </a:t>
            </a:r>
            <a:r>
              <a:rPr lang="en-US" sz="1400" dirty="0">
                <a:solidFill>
                  <a:schemeClr val="tx1"/>
                </a:solidFill>
                <a:effectLst/>
              </a:rPr>
              <a:t>will be attached to the card carrier you get in a separate mailing.</a:t>
            </a:r>
          </a:p>
          <a:p>
            <a:pPr>
              <a:spcAft>
                <a:spcPts val="1800"/>
              </a:spcAft>
            </a:pPr>
            <a:r>
              <a:rPr lang="en-US" sz="1600" b="1" dirty="0">
                <a:solidFill>
                  <a:schemeClr val="tx1"/>
                </a:solidFill>
              </a:rPr>
              <a:t>Register online to access your plan information</a:t>
            </a:r>
            <a:br>
              <a:rPr lang="en-US" sz="1400" b="1" dirty="0">
                <a:solidFill>
                  <a:schemeClr val="tx1"/>
                </a:solidFill>
              </a:rPr>
            </a:br>
            <a:r>
              <a:rPr lang="en-US" sz="1400" dirty="0">
                <a:solidFill>
                  <a:schemeClr val="tx1"/>
                </a:solidFill>
              </a:rPr>
              <a:t>After you get your member ID card, you can register online at </a:t>
            </a:r>
            <a:r>
              <a:rPr lang="en-US" sz="1400" b="1" dirty="0">
                <a:solidFill>
                  <a:schemeClr val="tx1"/>
                </a:solidFill>
              </a:rPr>
              <a:t>retiree.uhc.com/Valero.</a:t>
            </a:r>
          </a:p>
          <a:p>
            <a:pPr>
              <a:spcAft>
                <a:spcPts val="1800"/>
              </a:spcAft>
            </a:pPr>
            <a:r>
              <a:rPr lang="en-US" sz="1600" b="1" dirty="0">
                <a:solidFill>
                  <a:schemeClr val="tx1"/>
                </a:solidFill>
              </a:rPr>
              <a:t>Start using your card</a:t>
            </a:r>
            <a:br>
              <a:rPr lang="en-US" sz="1400" b="1" dirty="0">
                <a:solidFill>
                  <a:schemeClr val="tx1"/>
                </a:solidFill>
              </a:rPr>
            </a:br>
            <a:r>
              <a:rPr lang="en-US" sz="1400" dirty="0">
                <a:solidFill>
                  <a:schemeClr val="tx1"/>
                </a:solidFill>
              </a:rPr>
              <a:t>You can start using your member ID card as soon as your plan is effective.</a:t>
            </a:r>
          </a:p>
          <a:p>
            <a:pPr>
              <a:spcAft>
                <a:spcPts val="1800"/>
              </a:spcAft>
            </a:pPr>
            <a:br>
              <a:rPr lang="en-US" dirty="0">
                <a:solidFill>
                  <a:srgbClr val="FF40FF"/>
                </a:solidFill>
              </a:rPr>
            </a:br>
            <a:r>
              <a:rPr lang="en-US" sz="1600" b="1" dirty="0">
                <a:solidFill>
                  <a:schemeClr val="tx1"/>
                </a:solidFill>
              </a:rPr>
              <a:t>Help us understand your unique health needs</a:t>
            </a:r>
            <a:br>
              <a:rPr lang="en-US" sz="1400" b="1" dirty="0">
                <a:solidFill>
                  <a:schemeClr val="tx1"/>
                </a:solidFill>
              </a:rPr>
            </a:br>
            <a:r>
              <a:rPr lang="en-US" sz="1400" dirty="0">
                <a:solidFill>
                  <a:schemeClr val="tx1"/>
                </a:solidFill>
              </a:rPr>
              <a:t>Soon after your effective date, we will contact you to complete a short health survey. Throughout the year, we’ll provide reminders about preventive care as well as offer programs and resources to help you live a healthier life.</a:t>
            </a:r>
          </a:p>
        </p:txBody>
      </p:sp>
      <p:sp>
        <p:nvSpPr>
          <p:cNvPr id="8" name="Slide Number Placeholder 101">
            <a:extLst>
              <a:ext uri="{FF2B5EF4-FFF2-40B4-BE49-F238E27FC236}">
                <a16:creationId xmlns:a16="http://schemas.microsoft.com/office/drawing/2014/main" id="{BEFFFF6F-DDCF-154F-0B79-4FA511427141}"/>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35</a:t>
            </a:fld>
            <a:endParaRPr lang="en-US" sz="800"/>
          </a:p>
        </p:txBody>
      </p:sp>
    </p:spTree>
    <p:extLst>
      <p:ext uri="{BB962C8B-B14F-4D97-AF65-F5344CB8AC3E}">
        <p14:creationId xmlns:p14="http://schemas.microsoft.com/office/powerpoint/2010/main" val="10314781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35535E5-6DC1-DFAF-0FD7-F3B13AD51522}"/>
              </a:ext>
            </a:extLst>
          </p:cNvPr>
          <p:cNvPicPr>
            <a:picLocks noChangeAspect="1"/>
          </p:cNvPicPr>
          <p:nvPr/>
        </p:nvPicPr>
        <p:blipFill>
          <a:blip r:embed="rId3"/>
          <a:stretch>
            <a:fillRect/>
          </a:stretch>
        </p:blipFill>
        <p:spPr>
          <a:xfrm>
            <a:off x="443036" y="2513398"/>
            <a:ext cx="429768" cy="429768"/>
          </a:xfrm>
          <a:prstGeom prst="rect">
            <a:avLst/>
          </a:prstGeom>
        </p:spPr>
      </p:pic>
      <p:sp>
        <p:nvSpPr>
          <p:cNvPr id="2" name="Title 1">
            <a:extLst>
              <a:ext uri="{FF2B5EF4-FFF2-40B4-BE49-F238E27FC236}">
                <a16:creationId xmlns:a16="http://schemas.microsoft.com/office/drawing/2014/main" id="{362B3A30-CE71-C5A0-2AD7-659928A6CADD}"/>
              </a:ext>
            </a:extLst>
          </p:cNvPr>
          <p:cNvSpPr>
            <a:spLocks noGrp="1"/>
          </p:cNvSpPr>
          <p:nvPr>
            <p:ph type="title"/>
          </p:nvPr>
        </p:nvSpPr>
        <p:spPr/>
        <p:txBody>
          <a:bodyPr/>
          <a:lstStyle/>
          <a:p>
            <a:r>
              <a:rPr lang="en-US" dirty="0"/>
              <a:t>How to use your new UnitedHealthcare member ID card</a:t>
            </a:r>
          </a:p>
        </p:txBody>
      </p:sp>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3" y="5693824"/>
            <a:ext cx="8074552" cy="480822"/>
          </a:xfrm>
        </p:spPr>
        <p:txBody>
          <a:bodyPr/>
          <a:lstStyle/>
          <a:p>
            <a:r>
              <a:rPr lang="en-US" sz="800"/>
              <a:t>*Retirees in the same household may receive these on different days, which is a normal part of the mail stream.</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872804" y="2550025"/>
            <a:ext cx="7254054" cy="2099477"/>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ct val="0"/>
              </a:spcBef>
              <a:spcAft>
                <a:spcPts val="1200"/>
              </a:spcAft>
              <a:buNone/>
            </a:pPr>
            <a:r>
              <a:rPr lang="en-US" sz="1400" dirty="0">
                <a:solidFill>
                  <a:schemeClr val="tx1"/>
                </a:solidFill>
              </a:rPr>
              <a:t>After you’re enrolled, simply use your UnitedHealthcare member ID card each time you go to a provider or hospital or get a prescription filled at the pharmacy</a:t>
            </a:r>
          </a:p>
          <a:p>
            <a:pPr marL="0" indent="0">
              <a:spcBef>
                <a:spcPct val="0"/>
              </a:spcBef>
              <a:spcAft>
                <a:spcPts val="1200"/>
              </a:spcAft>
              <a:buNone/>
            </a:pPr>
            <a:r>
              <a:rPr lang="en-US" sz="1400" dirty="0">
                <a:solidFill>
                  <a:schemeClr val="tx1"/>
                </a:solidFill>
              </a:rPr>
              <a:t>The back of your member ID card lists important phone numbers you may need throughout the year</a:t>
            </a:r>
          </a:p>
          <a:p>
            <a:pPr marL="0" indent="0">
              <a:spcBef>
                <a:spcPct val="0"/>
              </a:spcBef>
              <a:spcAft>
                <a:spcPts val="1200"/>
              </a:spcAft>
              <a:buNone/>
            </a:pPr>
            <a:r>
              <a:rPr lang="en-US" sz="1400" dirty="0">
                <a:solidFill>
                  <a:schemeClr val="tx1"/>
                </a:solidFill>
              </a:rPr>
              <a:t>Store this card in a safe place</a:t>
            </a:r>
          </a:p>
          <a:p>
            <a:pPr marL="0" indent="0">
              <a:spcBef>
                <a:spcPct val="0"/>
              </a:spcBef>
              <a:spcAft>
                <a:spcPts val="1200"/>
              </a:spcAft>
              <a:buNone/>
            </a:pPr>
            <a:r>
              <a:rPr lang="en-US" sz="1400" dirty="0">
                <a:solidFill>
                  <a:schemeClr val="tx1"/>
                </a:solidFill>
              </a:rPr>
              <a:t>Don’t discard your red, white and blue Medicare card</a:t>
            </a:r>
          </a:p>
        </p:txBody>
      </p:sp>
      <p:pic>
        <p:nvPicPr>
          <p:cNvPr id="13" name="Picture 12">
            <a:extLst>
              <a:ext uri="{FF2B5EF4-FFF2-40B4-BE49-F238E27FC236}">
                <a16:creationId xmlns:a16="http://schemas.microsoft.com/office/drawing/2014/main" id="{F8B4C7C4-D972-E7E9-F1ED-DEFF6B0CE29F}"/>
              </a:ext>
            </a:extLst>
          </p:cNvPr>
          <p:cNvPicPr>
            <a:picLocks noChangeAspect="1"/>
          </p:cNvPicPr>
          <p:nvPr/>
        </p:nvPicPr>
        <p:blipFill>
          <a:blip r:embed="rId3"/>
          <a:stretch>
            <a:fillRect/>
          </a:stretch>
        </p:blipFill>
        <p:spPr>
          <a:xfrm>
            <a:off x="443036" y="3084419"/>
            <a:ext cx="429768" cy="429768"/>
          </a:xfrm>
          <a:prstGeom prst="rect">
            <a:avLst/>
          </a:prstGeom>
        </p:spPr>
      </p:pic>
      <p:pic>
        <p:nvPicPr>
          <p:cNvPr id="14" name="Picture 13">
            <a:extLst>
              <a:ext uri="{FF2B5EF4-FFF2-40B4-BE49-F238E27FC236}">
                <a16:creationId xmlns:a16="http://schemas.microsoft.com/office/drawing/2014/main" id="{A810E913-ED80-5997-E723-513154347258}"/>
              </a:ext>
            </a:extLst>
          </p:cNvPr>
          <p:cNvPicPr>
            <a:picLocks noChangeAspect="1"/>
          </p:cNvPicPr>
          <p:nvPr/>
        </p:nvPicPr>
        <p:blipFill>
          <a:blip r:embed="rId3"/>
          <a:stretch>
            <a:fillRect/>
          </a:stretch>
        </p:blipFill>
        <p:spPr>
          <a:xfrm>
            <a:off x="443036" y="3656715"/>
            <a:ext cx="429768" cy="429768"/>
          </a:xfrm>
          <a:prstGeom prst="rect">
            <a:avLst/>
          </a:prstGeom>
        </p:spPr>
      </p:pic>
      <p:pic>
        <p:nvPicPr>
          <p:cNvPr id="15" name="Picture 14">
            <a:extLst>
              <a:ext uri="{FF2B5EF4-FFF2-40B4-BE49-F238E27FC236}">
                <a16:creationId xmlns:a16="http://schemas.microsoft.com/office/drawing/2014/main" id="{3FD56586-ED47-4E32-38A1-23211D6C1218}"/>
              </a:ext>
            </a:extLst>
          </p:cNvPr>
          <p:cNvPicPr>
            <a:picLocks noChangeAspect="1"/>
          </p:cNvPicPr>
          <p:nvPr/>
        </p:nvPicPr>
        <p:blipFill>
          <a:blip r:embed="rId3"/>
          <a:stretch>
            <a:fillRect/>
          </a:stretch>
        </p:blipFill>
        <p:spPr>
          <a:xfrm>
            <a:off x="443036" y="4013038"/>
            <a:ext cx="429768" cy="429768"/>
          </a:xfrm>
          <a:prstGeom prst="rect">
            <a:avLst/>
          </a:prstGeom>
        </p:spPr>
      </p:pic>
      <p:sp>
        <p:nvSpPr>
          <p:cNvPr id="12" name="Text Placeholder 14">
            <a:extLst>
              <a:ext uri="{FF2B5EF4-FFF2-40B4-BE49-F238E27FC236}">
                <a16:creationId xmlns:a16="http://schemas.microsoft.com/office/drawing/2014/main" id="{D0B8F13B-EAB1-3AEF-3C13-C6F84BAAFC39}"/>
              </a:ext>
            </a:extLst>
          </p:cNvPr>
          <p:cNvSpPr txBox="1"/>
          <p:nvPr/>
        </p:nvSpPr>
        <p:spPr>
          <a:xfrm>
            <a:off x="371802" y="1594579"/>
            <a:ext cx="8169770" cy="853602"/>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Aft>
                <a:spcPts val="1200"/>
              </a:spcAft>
            </a:pPr>
            <a:r>
              <a:rPr lang="en-US" sz="1600" dirty="0">
                <a:solidFill>
                  <a:schemeClr val="tx1"/>
                </a:solidFill>
              </a:rPr>
              <a:t>Sometime after you enroll, you and any Medicare-eligible dependents covered by the plan will each get a Welcome Letter </a:t>
            </a:r>
            <a:r>
              <a:rPr lang="en-US" sz="1600" dirty="0">
                <a:solidFill>
                  <a:schemeClr val="tx1"/>
                </a:solidFill>
                <a:effectLst/>
              </a:rPr>
              <a:t>and UnitedHealthcare member ID card, which is your confirmation of enrollment.*</a:t>
            </a:r>
          </a:p>
        </p:txBody>
      </p:sp>
      <p:sp>
        <p:nvSpPr>
          <p:cNvPr id="6" name="Slide Number Placeholder 101">
            <a:extLst>
              <a:ext uri="{FF2B5EF4-FFF2-40B4-BE49-F238E27FC236}">
                <a16:creationId xmlns:a16="http://schemas.microsoft.com/office/drawing/2014/main" id="{E951AEB9-75E7-BB24-20D6-72D4415BFF46}"/>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36</a:t>
            </a:fld>
            <a:endParaRPr lang="en-US" sz="800"/>
          </a:p>
        </p:txBody>
      </p:sp>
    </p:spTree>
    <p:extLst>
      <p:ext uri="{BB962C8B-B14F-4D97-AF65-F5344CB8AC3E}">
        <p14:creationId xmlns:p14="http://schemas.microsoft.com/office/powerpoint/2010/main" val="34612031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E835A2-F454-BCE2-F31F-DE870DBDE283}"/>
              </a:ext>
            </a:extLst>
          </p:cNvPr>
          <p:cNvSpPr/>
          <p:nvPr/>
        </p:nvSpPr>
        <p:spPr>
          <a:xfrm>
            <a:off x="5860111" y="0"/>
            <a:ext cx="328388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7" name="TextBox 6">
            <a:extLst>
              <a:ext uri="{FF2B5EF4-FFF2-40B4-BE49-F238E27FC236}">
                <a16:creationId xmlns:a16="http://schemas.microsoft.com/office/drawing/2014/main" id="{EFCBE548-0D85-0567-7F5F-7C7A63F4FB96}"/>
              </a:ext>
            </a:extLst>
          </p:cNvPr>
          <p:cNvSpPr txBox="1"/>
          <p:nvPr/>
        </p:nvSpPr>
        <p:spPr>
          <a:xfrm>
            <a:off x="6110433" y="2718491"/>
            <a:ext cx="2930825" cy="3123932"/>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300"/>
              </a:spcBef>
              <a:spcAft>
                <a:spcPts val="600"/>
              </a:spcAft>
            </a:pPr>
            <a:r>
              <a:rPr lang="en-US" sz="1600" b="1" dirty="0">
                <a:solidFill>
                  <a:schemeClr val="accent1"/>
                </a:solidFill>
                <a:latin typeface="+mj-lt"/>
                <a:cs typeface="Arial" panose="020B0604020202020204" pitchFamily="34" charset="0"/>
              </a:rPr>
              <a:t>After you sign up, </a:t>
            </a:r>
            <a:br>
              <a:rPr lang="en-US" sz="1600" b="1" dirty="0">
                <a:solidFill>
                  <a:schemeClr val="accent1"/>
                </a:solidFill>
                <a:latin typeface="+mj-lt"/>
                <a:cs typeface="Arial" panose="020B0604020202020204" pitchFamily="34" charset="0"/>
              </a:rPr>
            </a:br>
            <a:r>
              <a:rPr lang="en-US" sz="1600" b="1" dirty="0">
                <a:solidFill>
                  <a:schemeClr val="accent1"/>
                </a:solidFill>
                <a:latin typeface="+mj-lt"/>
                <a:cs typeface="Arial" panose="020B0604020202020204" pitchFamily="34" charset="0"/>
              </a:rPr>
              <a:t>you can:</a:t>
            </a:r>
          </a:p>
          <a:p>
            <a:pPr marL="171450" indent="-171450">
              <a:spcBef>
                <a:spcPts val="300"/>
              </a:spcBef>
              <a:spcAft>
                <a:spcPts val="600"/>
              </a:spcAft>
              <a:buFont typeface="Arial" panose="020B0604020202020204" pitchFamily="34" charset="0"/>
              <a:buChar char="•"/>
            </a:pPr>
            <a:r>
              <a:rPr lang="en-US" sz="1200" b="1" dirty="0"/>
              <a:t>Look</a:t>
            </a:r>
            <a:r>
              <a:rPr lang="en-US" sz="1200" dirty="0"/>
              <a:t> </a:t>
            </a:r>
            <a:r>
              <a:rPr lang="en-US" sz="1200" b="1" dirty="0"/>
              <a:t>up</a:t>
            </a:r>
            <a:r>
              <a:rPr lang="en-US" sz="1200" dirty="0"/>
              <a:t> your latest claim information </a:t>
            </a:r>
          </a:p>
          <a:p>
            <a:pPr marL="171450" indent="-171450">
              <a:spcBef>
                <a:spcPts val="300"/>
              </a:spcBef>
              <a:spcAft>
                <a:spcPts val="600"/>
              </a:spcAft>
              <a:buFont typeface="Arial" panose="020B0604020202020204" pitchFamily="34" charset="0"/>
              <a:buChar char="•"/>
            </a:pPr>
            <a:r>
              <a:rPr lang="en-US" sz="1200" b="1" dirty="0"/>
              <a:t>Review</a:t>
            </a:r>
            <a:r>
              <a:rPr lang="en-US" sz="1200" dirty="0"/>
              <a:t> benefit information and </a:t>
            </a:r>
            <a:br>
              <a:rPr lang="en-US" sz="1200" dirty="0"/>
            </a:br>
            <a:r>
              <a:rPr lang="en-US" sz="1200" dirty="0"/>
              <a:t>plan materials </a:t>
            </a:r>
          </a:p>
          <a:p>
            <a:pPr marL="171450" indent="-171450">
              <a:spcBef>
                <a:spcPts val="300"/>
              </a:spcBef>
              <a:spcAft>
                <a:spcPts val="600"/>
              </a:spcAft>
              <a:buFont typeface="Arial" panose="020B0604020202020204" pitchFamily="34" charset="0"/>
              <a:buChar char="•"/>
            </a:pPr>
            <a:r>
              <a:rPr lang="en-US" sz="1200" b="1" dirty="0"/>
              <a:t>Print</a:t>
            </a:r>
            <a:r>
              <a:rPr lang="en-US" sz="1200" dirty="0"/>
              <a:t> a temporary member ID card and request a new one</a:t>
            </a:r>
          </a:p>
          <a:p>
            <a:pPr marL="171450" indent="-171450">
              <a:spcBef>
                <a:spcPts val="300"/>
              </a:spcBef>
              <a:spcAft>
                <a:spcPts val="600"/>
              </a:spcAft>
              <a:buFont typeface="Arial" panose="020B0604020202020204" pitchFamily="34" charset="0"/>
              <a:buChar char="•"/>
            </a:pPr>
            <a:r>
              <a:rPr lang="en-US" sz="1200" b="1" dirty="0"/>
              <a:t>Look up</a:t>
            </a:r>
            <a:r>
              <a:rPr lang="en-US" sz="1200" dirty="0"/>
              <a:t> drugs and how much they cost under your plan</a:t>
            </a:r>
          </a:p>
          <a:p>
            <a:pPr marL="171450" indent="-171450">
              <a:spcBef>
                <a:spcPts val="300"/>
              </a:spcBef>
              <a:spcAft>
                <a:spcPts val="600"/>
              </a:spcAft>
              <a:buFont typeface="Arial" panose="020B0604020202020204" pitchFamily="34" charset="0"/>
              <a:buChar char="•"/>
            </a:pPr>
            <a:r>
              <a:rPr lang="en-US" sz="1200" b="1" dirty="0"/>
              <a:t>Search </a:t>
            </a:r>
            <a:r>
              <a:rPr lang="en-US" sz="1200" dirty="0"/>
              <a:t>for network providers</a:t>
            </a:r>
          </a:p>
          <a:p>
            <a:pPr marL="171450" indent="-171450">
              <a:spcBef>
                <a:spcPts val="300"/>
              </a:spcBef>
              <a:spcAft>
                <a:spcPts val="600"/>
              </a:spcAft>
              <a:buFont typeface="Arial" panose="020B0604020202020204" pitchFamily="34" charset="0"/>
              <a:buChar char="•"/>
            </a:pPr>
            <a:r>
              <a:rPr lang="en-US" sz="1200" b="1" dirty="0"/>
              <a:t>Sign up </a:t>
            </a:r>
            <a:r>
              <a:rPr lang="en-US" sz="1200" dirty="0"/>
              <a:t>to get your Explanation of Benefits online</a:t>
            </a:r>
          </a:p>
        </p:txBody>
      </p:sp>
      <p:sp>
        <p:nvSpPr>
          <p:cNvPr id="12" name="Text Placeholder 14">
            <a:extLst>
              <a:ext uri="{FF2B5EF4-FFF2-40B4-BE49-F238E27FC236}">
                <a16:creationId xmlns:a16="http://schemas.microsoft.com/office/drawing/2014/main" id="{D0B8F13B-EAB1-3AEF-3C13-C6F84BAAFC39}"/>
              </a:ext>
            </a:extLst>
          </p:cNvPr>
          <p:cNvSpPr txBox="1"/>
          <p:nvPr/>
        </p:nvSpPr>
        <p:spPr>
          <a:xfrm>
            <a:off x="371802" y="2063190"/>
            <a:ext cx="4429024" cy="3346042"/>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spcAft>
                <a:spcPts val="1200"/>
              </a:spcAft>
            </a:pPr>
            <a:r>
              <a:rPr lang="en-US" sz="1600" b="1">
                <a:solidFill>
                  <a:schemeClr val="tx1"/>
                </a:solidFill>
              </a:rPr>
              <a:t>Follow these easy steps to register for your secure and personal online account:</a:t>
            </a:r>
          </a:p>
          <a:p>
            <a:pPr marL="460375">
              <a:spcBef>
                <a:spcPct val="0"/>
              </a:spcBef>
              <a:spcAft>
                <a:spcPts val="1200"/>
              </a:spcAft>
            </a:pPr>
            <a:r>
              <a:rPr lang="en-US" sz="1400">
                <a:solidFill>
                  <a:schemeClr val="tx1"/>
                </a:solidFill>
              </a:rPr>
              <a:t>Visit the website and click on the </a:t>
            </a:r>
            <a:r>
              <a:rPr lang="en-US" sz="1400" b="1">
                <a:solidFill>
                  <a:schemeClr val="tx1"/>
                </a:solidFill>
              </a:rPr>
              <a:t>Sign In or register </a:t>
            </a:r>
            <a:r>
              <a:rPr lang="en-US" sz="1400">
                <a:solidFill>
                  <a:schemeClr val="tx1"/>
                </a:solidFill>
              </a:rPr>
              <a:t>button and then click </a:t>
            </a:r>
            <a:r>
              <a:rPr lang="en-US" sz="1400" b="1">
                <a:solidFill>
                  <a:schemeClr val="tx1"/>
                </a:solidFill>
              </a:rPr>
              <a:t>Register Now</a:t>
            </a:r>
          </a:p>
          <a:p>
            <a:pPr marL="460375">
              <a:spcBef>
                <a:spcPct val="0"/>
              </a:spcBef>
              <a:spcAft>
                <a:spcPts val="1200"/>
              </a:spcAft>
              <a:buNone/>
            </a:pPr>
            <a:r>
              <a:rPr lang="en-US" sz="1400">
                <a:solidFill>
                  <a:schemeClr val="tx1"/>
                </a:solidFill>
              </a:rPr>
              <a:t>Enter your information (first and last name, date of birth, UnitedHealthcare member ID number or Medicare number) and click </a:t>
            </a:r>
            <a:r>
              <a:rPr lang="en-US" sz="1400" b="1">
                <a:solidFill>
                  <a:schemeClr val="tx1"/>
                </a:solidFill>
              </a:rPr>
              <a:t>Continue</a:t>
            </a:r>
          </a:p>
          <a:p>
            <a:pPr marL="460375">
              <a:spcBef>
                <a:spcPct val="0"/>
              </a:spcBef>
              <a:spcAft>
                <a:spcPts val="1200"/>
              </a:spcAft>
              <a:buNone/>
            </a:pPr>
            <a:r>
              <a:rPr lang="en-US" sz="1400">
                <a:solidFill>
                  <a:schemeClr val="tx1"/>
                </a:solidFill>
              </a:rPr>
              <a:t>Create your username and password, enter your email address, and click </a:t>
            </a:r>
            <a:r>
              <a:rPr lang="en-US" sz="1400" b="1">
                <a:solidFill>
                  <a:schemeClr val="tx1"/>
                </a:solidFill>
              </a:rPr>
              <a:t>Create my ID</a:t>
            </a:r>
          </a:p>
          <a:p>
            <a:pPr marL="460375">
              <a:spcBef>
                <a:spcPct val="0"/>
              </a:spcBef>
              <a:spcAft>
                <a:spcPts val="1200"/>
              </a:spcAft>
              <a:buNone/>
            </a:pPr>
            <a:r>
              <a:rPr lang="en-US" sz="1400">
                <a:solidFill>
                  <a:schemeClr val="tx1"/>
                </a:solidFill>
              </a:rPr>
              <a:t>For security purposes, you will need to verify your account by email, call or text</a:t>
            </a:r>
          </a:p>
        </p:txBody>
      </p:sp>
      <p:pic>
        <p:nvPicPr>
          <p:cNvPr id="24" name="Picture 23">
            <a:extLst>
              <a:ext uri="{FF2B5EF4-FFF2-40B4-BE49-F238E27FC236}">
                <a16:creationId xmlns:a16="http://schemas.microsoft.com/office/drawing/2014/main" id="{535535E5-6DC1-DFAF-0FD7-F3B13AD51522}"/>
              </a:ext>
            </a:extLst>
          </p:cNvPr>
          <p:cNvPicPr>
            <a:picLocks noChangeAspect="1"/>
          </p:cNvPicPr>
          <p:nvPr/>
        </p:nvPicPr>
        <p:blipFill>
          <a:blip r:embed="rId3"/>
          <a:stretch>
            <a:fillRect/>
          </a:stretch>
        </p:blipFill>
        <p:spPr>
          <a:xfrm>
            <a:off x="443036" y="2652363"/>
            <a:ext cx="429768" cy="429768"/>
          </a:xfrm>
          <a:prstGeom prst="rect">
            <a:avLst/>
          </a:prstGeom>
        </p:spPr>
      </p:pic>
      <p:sp>
        <p:nvSpPr>
          <p:cNvPr id="2" name="Title 1">
            <a:extLst>
              <a:ext uri="{FF2B5EF4-FFF2-40B4-BE49-F238E27FC236}">
                <a16:creationId xmlns:a16="http://schemas.microsoft.com/office/drawing/2014/main" id="{362B3A30-CE71-C5A0-2AD7-659928A6CADD}"/>
              </a:ext>
            </a:extLst>
          </p:cNvPr>
          <p:cNvSpPr>
            <a:spLocks noGrp="1"/>
          </p:cNvSpPr>
          <p:nvPr>
            <p:ph type="title"/>
          </p:nvPr>
        </p:nvSpPr>
        <p:spPr>
          <a:xfrm>
            <a:off x="371801" y="347472"/>
            <a:ext cx="5155696" cy="1056387"/>
          </a:xfrm>
        </p:spPr>
        <p:txBody>
          <a:bodyPr/>
          <a:lstStyle/>
          <a:p>
            <a:r>
              <a:rPr lang="en-US" dirty="0"/>
              <a:t>Register for your secure personal online account at </a:t>
            </a:r>
            <a:r>
              <a:rPr lang="en-US" b="1" dirty="0"/>
              <a:t>retiree.uhc.com/</a:t>
            </a:r>
            <a:r>
              <a:rPr lang="en-US" dirty="0"/>
              <a:t>Valero</a:t>
            </a:r>
          </a:p>
        </p:txBody>
      </p:sp>
      <p:pic>
        <p:nvPicPr>
          <p:cNvPr id="13" name="Picture 12">
            <a:extLst>
              <a:ext uri="{FF2B5EF4-FFF2-40B4-BE49-F238E27FC236}">
                <a16:creationId xmlns:a16="http://schemas.microsoft.com/office/drawing/2014/main" id="{F8B4C7C4-D972-E7E9-F1ED-DEFF6B0CE29F}"/>
              </a:ext>
            </a:extLst>
          </p:cNvPr>
          <p:cNvPicPr>
            <a:picLocks noChangeAspect="1"/>
          </p:cNvPicPr>
          <p:nvPr/>
        </p:nvPicPr>
        <p:blipFill>
          <a:blip r:embed="rId3"/>
          <a:stretch>
            <a:fillRect/>
          </a:stretch>
        </p:blipFill>
        <p:spPr>
          <a:xfrm>
            <a:off x="443036" y="3223384"/>
            <a:ext cx="429768" cy="429768"/>
          </a:xfrm>
          <a:prstGeom prst="rect">
            <a:avLst/>
          </a:prstGeom>
        </p:spPr>
      </p:pic>
      <p:pic>
        <p:nvPicPr>
          <p:cNvPr id="14" name="Picture 13">
            <a:extLst>
              <a:ext uri="{FF2B5EF4-FFF2-40B4-BE49-F238E27FC236}">
                <a16:creationId xmlns:a16="http://schemas.microsoft.com/office/drawing/2014/main" id="{A810E913-ED80-5997-E723-513154347258}"/>
              </a:ext>
            </a:extLst>
          </p:cNvPr>
          <p:cNvPicPr>
            <a:picLocks noChangeAspect="1"/>
          </p:cNvPicPr>
          <p:nvPr/>
        </p:nvPicPr>
        <p:blipFill>
          <a:blip r:embed="rId3"/>
          <a:stretch>
            <a:fillRect/>
          </a:stretch>
        </p:blipFill>
        <p:spPr>
          <a:xfrm>
            <a:off x="443036" y="4028495"/>
            <a:ext cx="429768" cy="429768"/>
          </a:xfrm>
          <a:prstGeom prst="rect">
            <a:avLst/>
          </a:prstGeom>
        </p:spPr>
      </p:pic>
      <p:pic>
        <p:nvPicPr>
          <p:cNvPr id="15" name="Picture 14">
            <a:extLst>
              <a:ext uri="{FF2B5EF4-FFF2-40B4-BE49-F238E27FC236}">
                <a16:creationId xmlns:a16="http://schemas.microsoft.com/office/drawing/2014/main" id="{3FD56586-ED47-4E32-38A1-23211D6C1218}"/>
              </a:ext>
            </a:extLst>
          </p:cNvPr>
          <p:cNvPicPr>
            <a:picLocks noChangeAspect="1"/>
          </p:cNvPicPr>
          <p:nvPr/>
        </p:nvPicPr>
        <p:blipFill>
          <a:blip r:embed="rId3"/>
          <a:stretch>
            <a:fillRect/>
          </a:stretch>
        </p:blipFill>
        <p:spPr>
          <a:xfrm>
            <a:off x="443036" y="4593824"/>
            <a:ext cx="429768" cy="429768"/>
          </a:xfrm>
          <a:prstGeom prst="rect">
            <a:avLst/>
          </a:prstGeom>
        </p:spPr>
      </p:pic>
      <p:pic>
        <p:nvPicPr>
          <p:cNvPr id="17" name="Picture 16" descr="A stethoscope connected to a heart on a computer screen&#10;&#10;Description automatically generated with low confidence">
            <a:extLst>
              <a:ext uri="{FF2B5EF4-FFF2-40B4-BE49-F238E27FC236}">
                <a16:creationId xmlns:a16="http://schemas.microsoft.com/office/drawing/2014/main" id="{3AC46A60-1BED-7671-695F-3B561EB9A397}"/>
              </a:ext>
            </a:extLst>
          </p:cNvPr>
          <p:cNvPicPr>
            <a:picLocks noChangeAspect="1"/>
          </p:cNvPicPr>
          <p:nvPr/>
        </p:nvPicPr>
        <p:blipFill>
          <a:blip r:embed="rId4"/>
          <a:stretch>
            <a:fillRect/>
          </a:stretch>
        </p:blipFill>
        <p:spPr>
          <a:xfrm>
            <a:off x="5860110" y="0"/>
            <a:ext cx="3283890" cy="2462918"/>
          </a:xfrm>
          <a:prstGeom prst="rect">
            <a:avLst/>
          </a:prstGeom>
        </p:spPr>
      </p:pic>
      <p:sp>
        <p:nvSpPr>
          <p:cNvPr id="8" name="Slide Number Placeholder 101">
            <a:extLst>
              <a:ext uri="{FF2B5EF4-FFF2-40B4-BE49-F238E27FC236}">
                <a16:creationId xmlns:a16="http://schemas.microsoft.com/office/drawing/2014/main" id="{3932633F-9F16-B3C1-F702-830BE596352B}"/>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37</a:t>
            </a:fld>
            <a:endParaRPr lang="en-US" sz="800"/>
          </a:p>
        </p:txBody>
      </p:sp>
    </p:spTree>
    <p:extLst>
      <p:ext uri="{BB962C8B-B14F-4D97-AF65-F5344CB8AC3E}">
        <p14:creationId xmlns:p14="http://schemas.microsoft.com/office/powerpoint/2010/main" val="9689789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7C7D7FAE-D73E-DE68-3ED2-E3EE61654528}"/>
              </a:ext>
            </a:extLst>
          </p:cNvPr>
          <p:cNvSpPr/>
          <p:nvPr/>
        </p:nvSpPr>
        <p:spPr>
          <a:xfrm>
            <a:off x="5786547" y="489527"/>
            <a:ext cx="2998897" cy="5520384"/>
          </a:xfrm>
          <a:prstGeom prst="roundRect">
            <a:avLst>
              <a:gd name="adj" fmla="val 665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66" name="Freeform 65">
            <a:extLst>
              <a:ext uri="{FF2B5EF4-FFF2-40B4-BE49-F238E27FC236}">
                <a16:creationId xmlns:a16="http://schemas.microsoft.com/office/drawing/2014/main" id="{30FD4113-4529-468B-962C-5DE372792456}"/>
              </a:ext>
            </a:extLst>
          </p:cNvPr>
          <p:cNvSpPr/>
          <p:nvPr/>
        </p:nvSpPr>
        <p:spPr>
          <a:xfrm>
            <a:off x="5786546" y="489527"/>
            <a:ext cx="2999612" cy="445653"/>
          </a:xfrm>
          <a:custGeom>
            <a:avLst/>
            <a:gdLst>
              <a:gd name="connsiteX0" fmla="*/ 190929 w 2999612"/>
              <a:gd name="connsiteY0" fmla="*/ 0 h 445653"/>
              <a:gd name="connsiteX1" fmla="*/ 2809398 w 2999612"/>
              <a:gd name="connsiteY1" fmla="*/ 0 h 445653"/>
              <a:gd name="connsiteX2" fmla="*/ 2999612 w 2999612"/>
              <a:gd name="connsiteY2" fmla="*/ 190214 h 445653"/>
              <a:gd name="connsiteX3" fmla="*/ 2999612 w 2999612"/>
              <a:gd name="connsiteY3" fmla="*/ 255439 h 445653"/>
              <a:gd name="connsiteX4" fmla="*/ 2998897 w 2999612"/>
              <a:gd name="connsiteY4" fmla="*/ 258981 h 445653"/>
              <a:gd name="connsiteX5" fmla="*/ 2998897 w 2999612"/>
              <a:gd name="connsiteY5" fmla="*/ 445653 h 445653"/>
              <a:gd name="connsiteX6" fmla="*/ 2809398 w 2999612"/>
              <a:gd name="connsiteY6" fmla="*/ 445653 h 445653"/>
              <a:gd name="connsiteX7" fmla="*/ 190929 w 2999612"/>
              <a:gd name="connsiteY7" fmla="*/ 445653 h 445653"/>
              <a:gd name="connsiteX8" fmla="*/ 0 w 2999612"/>
              <a:gd name="connsiteY8" fmla="*/ 445653 h 445653"/>
              <a:gd name="connsiteX9" fmla="*/ 0 w 2999612"/>
              <a:gd name="connsiteY9" fmla="*/ 222564 h 445653"/>
              <a:gd name="connsiteX10" fmla="*/ 715 w 2999612"/>
              <a:gd name="connsiteY10" fmla="*/ 222564 h 445653"/>
              <a:gd name="connsiteX11" fmla="*/ 715 w 2999612"/>
              <a:gd name="connsiteY11" fmla="*/ 190214 h 445653"/>
              <a:gd name="connsiteX12" fmla="*/ 190929 w 2999612"/>
              <a:gd name="connsiteY12" fmla="*/ 0 h 44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9612" h="445652">
                <a:moveTo>
                  <a:pt x="190929" y="0"/>
                </a:moveTo>
                <a:lnTo>
                  <a:pt x="2809398" y="0"/>
                </a:lnTo>
                <a:cubicBezTo>
                  <a:pt x="2914450" y="0"/>
                  <a:pt x="2999612" y="85162"/>
                  <a:pt x="2999612" y="190214"/>
                </a:cubicBezTo>
                <a:lnTo>
                  <a:pt x="2999612" y="255439"/>
                </a:lnTo>
                <a:lnTo>
                  <a:pt x="2998897" y="258981"/>
                </a:lnTo>
                <a:lnTo>
                  <a:pt x="2998897" y="445653"/>
                </a:lnTo>
                <a:lnTo>
                  <a:pt x="2809398" y="445653"/>
                </a:lnTo>
                <a:lnTo>
                  <a:pt x="190929" y="445653"/>
                </a:lnTo>
                <a:lnTo>
                  <a:pt x="0" y="445653"/>
                </a:lnTo>
                <a:lnTo>
                  <a:pt x="0" y="222564"/>
                </a:lnTo>
                <a:lnTo>
                  <a:pt x="715" y="222564"/>
                </a:lnTo>
                <a:lnTo>
                  <a:pt x="715" y="190214"/>
                </a:lnTo>
                <a:cubicBezTo>
                  <a:pt x="715" y="85162"/>
                  <a:pt x="85877" y="0"/>
                  <a:pt x="190929"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12" name="Text Placeholder 14">
            <a:extLst>
              <a:ext uri="{FF2B5EF4-FFF2-40B4-BE49-F238E27FC236}">
                <a16:creationId xmlns:a16="http://schemas.microsoft.com/office/drawing/2014/main" id="{D0B8F13B-EAB1-3AEF-3C13-C6F84BAAFC39}"/>
              </a:ext>
            </a:extLst>
          </p:cNvPr>
          <p:cNvSpPr txBox="1"/>
          <p:nvPr/>
        </p:nvSpPr>
        <p:spPr>
          <a:xfrm>
            <a:off x="371801" y="1403859"/>
            <a:ext cx="5155695" cy="3346042"/>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spcAft>
                <a:spcPts val="1200"/>
              </a:spcAft>
            </a:pPr>
            <a:r>
              <a:rPr lang="en-US" sz="1600" b="1" dirty="0">
                <a:solidFill>
                  <a:schemeClr val="tx1"/>
                </a:solidFill>
              </a:rPr>
              <a:t>Key features:</a:t>
            </a:r>
          </a:p>
          <a:p>
            <a:pPr marL="460375">
              <a:spcBef>
                <a:spcPct val="0"/>
              </a:spcBef>
              <a:spcAft>
                <a:spcPts val="1200"/>
              </a:spcAft>
            </a:pPr>
            <a:r>
              <a:rPr lang="en-US" sz="1400" dirty="0">
                <a:solidFill>
                  <a:schemeClr val="tx1"/>
                </a:solidFill>
              </a:rPr>
              <a:t>Chat online with a UnitedHealthcare representative </a:t>
            </a:r>
            <a:br>
              <a:rPr lang="en-US" sz="1400" dirty="0">
                <a:solidFill>
                  <a:schemeClr val="tx1"/>
                </a:solidFill>
              </a:rPr>
            </a:br>
            <a:r>
              <a:rPr lang="en-US" sz="1400" dirty="0">
                <a:solidFill>
                  <a:schemeClr val="tx1"/>
                </a:solidFill>
              </a:rPr>
              <a:t>8 a.m.–8 p.m. Central Time, Monday–Friday</a:t>
            </a:r>
          </a:p>
          <a:p>
            <a:pPr marL="460375">
              <a:spcBef>
                <a:spcPct val="0"/>
              </a:spcBef>
              <a:spcAft>
                <a:spcPts val="1200"/>
              </a:spcAft>
            </a:pPr>
            <a:r>
              <a:rPr lang="en-US" sz="1400" dirty="0">
                <a:solidFill>
                  <a:schemeClr val="tx1"/>
                </a:solidFill>
              </a:rPr>
              <a:t>Ask questions</a:t>
            </a:r>
          </a:p>
          <a:p>
            <a:pPr marL="460375">
              <a:spcBef>
                <a:spcPct val="0"/>
              </a:spcBef>
              <a:spcAft>
                <a:spcPts val="1200"/>
              </a:spcAft>
            </a:pPr>
            <a:r>
              <a:rPr lang="en-US" sz="1400" dirty="0">
                <a:solidFill>
                  <a:schemeClr val="tx1"/>
                </a:solidFill>
              </a:rPr>
              <a:t>Receive and send plan documents in real time</a:t>
            </a:r>
          </a:p>
          <a:p>
            <a:pPr marL="460375">
              <a:spcBef>
                <a:spcPct val="0"/>
              </a:spcBef>
              <a:spcAft>
                <a:spcPts val="1200"/>
              </a:spcAft>
            </a:pPr>
            <a:r>
              <a:rPr lang="en-US" sz="1400" dirty="0">
                <a:solidFill>
                  <a:schemeClr val="tx1"/>
                </a:solidFill>
              </a:rPr>
              <a:t>Access online chat conversation history up to 13 months</a:t>
            </a:r>
          </a:p>
          <a:p>
            <a:pPr marL="460375">
              <a:spcBef>
                <a:spcPct val="0"/>
              </a:spcBef>
              <a:spcAft>
                <a:spcPts val="1200"/>
              </a:spcAft>
            </a:pPr>
            <a:r>
              <a:rPr lang="en-US" sz="1400" dirty="0">
                <a:solidFill>
                  <a:schemeClr val="tx1"/>
                </a:solidFill>
              </a:rPr>
              <a:t>Easier communication method for those with disabilities — online chat is Americans with Disabilities Act (ADA) compliant</a:t>
            </a:r>
          </a:p>
        </p:txBody>
      </p:sp>
      <p:pic>
        <p:nvPicPr>
          <p:cNvPr id="24" name="Picture 23">
            <a:extLst>
              <a:ext uri="{FF2B5EF4-FFF2-40B4-BE49-F238E27FC236}">
                <a16:creationId xmlns:a16="http://schemas.microsoft.com/office/drawing/2014/main" id="{535535E5-6DC1-DFAF-0FD7-F3B13AD51522}"/>
              </a:ext>
            </a:extLst>
          </p:cNvPr>
          <p:cNvPicPr>
            <a:picLocks noChangeAspect="1"/>
          </p:cNvPicPr>
          <p:nvPr/>
        </p:nvPicPr>
        <p:blipFill>
          <a:blip r:embed="rId3"/>
          <a:stretch>
            <a:fillRect/>
          </a:stretch>
        </p:blipFill>
        <p:spPr>
          <a:xfrm>
            <a:off x="443036" y="1732780"/>
            <a:ext cx="429768" cy="429768"/>
          </a:xfrm>
          <a:prstGeom prst="rect">
            <a:avLst/>
          </a:prstGeom>
        </p:spPr>
      </p:pic>
      <p:sp>
        <p:nvSpPr>
          <p:cNvPr id="2" name="Title 1">
            <a:extLst>
              <a:ext uri="{FF2B5EF4-FFF2-40B4-BE49-F238E27FC236}">
                <a16:creationId xmlns:a16="http://schemas.microsoft.com/office/drawing/2014/main" id="{362B3A30-CE71-C5A0-2AD7-659928A6CADD}"/>
              </a:ext>
            </a:extLst>
          </p:cNvPr>
          <p:cNvSpPr>
            <a:spLocks noGrp="1"/>
          </p:cNvSpPr>
          <p:nvPr>
            <p:ph type="title"/>
          </p:nvPr>
        </p:nvSpPr>
        <p:spPr>
          <a:xfrm>
            <a:off x="371800" y="336144"/>
            <a:ext cx="5155696" cy="1056387"/>
          </a:xfrm>
        </p:spPr>
        <p:txBody>
          <a:bodyPr/>
          <a:lstStyle/>
          <a:p>
            <a:r>
              <a:rPr lang="en-US" dirty="0"/>
              <a:t>New pre-enrollment online chat</a:t>
            </a:r>
          </a:p>
        </p:txBody>
      </p:sp>
      <p:pic>
        <p:nvPicPr>
          <p:cNvPr id="13" name="Picture 12">
            <a:extLst>
              <a:ext uri="{FF2B5EF4-FFF2-40B4-BE49-F238E27FC236}">
                <a16:creationId xmlns:a16="http://schemas.microsoft.com/office/drawing/2014/main" id="{F8B4C7C4-D972-E7E9-F1ED-DEFF6B0CE29F}"/>
              </a:ext>
            </a:extLst>
          </p:cNvPr>
          <p:cNvPicPr>
            <a:picLocks noChangeAspect="1"/>
          </p:cNvPicPr>
          <p:nvPr/>
        </p:nvPicPr>
        <p:blipFill>
          <a:blip r:embed="rId3"/>
          <a:stretch>
            <a:fillRect/>
          </a:stretch>
        </p:blipFill>
        <p:spPr>
          <a:xfrm>
            <a:off x="443036" y="2303801"/>
            <a:ext cx="429768" cy="429768"/>
          </a:xfrm>
          <a:prstGeom prst="rect">
            <a:avLst/>
          </a:prstGeom>
        </p:spPr>
      </p:pic>
      <p:pic>
        <p:nvPicPr>
          <p:cNvPr id="14" name="Picture 13">
            <a:extLst>
              <a:ext uri="{FF2B5EF4-FFF2-40B4-BE49-F238E27FC236}">
                <a16:creationId xmlns:a16="http://schemas.microsoft.com/office/drawing/2014/main" id="{A810E913-ED80-5997-E723-513154347258}"/>
              </a:ext>
            </a:extLst>
          </p:cNvPr>
          <p:cNvPicPr>
            <a:picLocks noChangeAspect="1"/>
          </p:cNvPicPr>
          <p:nvPr/>
        </p:nvPicPr>
        <p:blipFill>
          <a:blip r:embed="rId3"/>
          <a:stretch>
            <a:fillRect/>
          </a:stretch>
        </p:blipFill>
        <p:spPr>
          <a:xfrm>
            <a:off x="443036" y="2673452"/>
            <a:ext cx="429768" cy="429768"/>
          </a:xfrm>
          <a:prstGeom prst="rect">
            <a:avLst/>
          </a:prstGeom>
        </p:spPr>
      </p:pic>
      <p:pic>
        <p:nvPicPr>
          <p:cNvPr id="15" name="Picture 14">
            <a:extLst>
              <a:ext uri="{FF2B5EF4-FFF2-40B4-BE49-F238E27FC236}">
                <a16:creationId xmlns:a16="http://schemas.microsoft.com/office/drawing/2014/main" id="{3FD56586-ED47-4E32-38A1-23211D6C1218}"/>
              </a:ext>
            </a:extLst>
          </p:cNvPr>
          <p:cNvPicPr>
            <a:picLocks noChangeAspect="1"/>
          </p:cNvPicPr>
          <p:nvPr/>
        </p:nvPicPr>
        <p:blipFill>
          <a:blip r:embed="rId3"/>
          <a:stretch>
            <a:fillRect/>
          </a:stretch>
        </p:blipFill>
        <p:spPr>
          <a:xfrm>
            <a:off x="443036" y="3043103"/>
            <a:ext cx="429768" cy="429768"/>
          </a:xfrm>
          <a:prstGeom prst="rect">
            <a:avLst/>
          </a:prstGeom>
        </p:spPr>
      </p:pic>
      <p:sp>
        <p:nvSpPr>
          <p:cNvPr id="8" name="Slide Number Placeholder 101">
            <a:extLst>
              <a:ext uri="{FF2B5EF4-FFF2-40B4-BE49-F238E27FC236}">
                <a16:creationId xmlns:a16="http://schemas.microsoft.com/office/drawing/2014/main" id="{3932633F-9F16-B3C1-F702-830BE596352B}"/>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38</a:t>
            </a:fld>
            <a:endParaRPr lang="en-US" sz="800"/>
          </a:p>
        </p:txBody>
      </p:sp>
      <p:pic>
        <p:nvPicPr>
          <p:cNvPr id="3" name="Picture 2">
            <a:extLst>
              <a:ext uri="{FF2B5EF4-FFF2-40B4-BE49-F238E27FC236}">
                <a16:creationId xmlns:a16="http://schemas.microsoft.com/office/drawing/2014/main" id="{680B573D-2FB8-C313-803C-5726542A3EA6}"/>
              </a:ext>
            </a:extLst>
          </p:cNvPr>
          <p:cNvPicPr>
            <a:picLocks noChangeAspect="1"/>
          </p:cNvPicPr>
          <p:nvPr/>
        </p:nvPicPr>
        <p:blipFill>
          <a:blip r:embed="rId3"/>
          <a:stretch>
            <a:fillRect/>
          </a:stretch>
        </p:blipFill>
        <p:spPr>
          <a:xfrm>
            <a:off x="443036" y="3408863"/>
            <a:ext cx="429768" cy="429768"/>
          </a:xfrm>
          <a:prstGeom prst="rect">
            <a:avLst/>
          </a:prstGeom>
        </p:spPr>
      </p:pic>
      <p:grpSp>
        <p:nvGrpSpPr>
          <p:cNvPr id="27" name="Group 26">
            <a:extLst>
              <a:ext uri="{FF2B5EF4-FFF2-40B4-BE49-F238E27FC236}">
                <a16:creationId xmlns:a16="http://schemas.microsoft.com/office/drawing/2014/main" id="{54870C12-BDA8-F708-D1EE-FA0DA863CC1A}"/>
              </a:ext>
            </a:extLst>
          </p:cNvPr>
          <p:cNvGrpSpPr/>
          <p:nvPr/>
        </p:nvGrpSpPr>
        <p:grpSpPr>
          <a:xfrm>
            <a:off x="7775834" y="2927770"/>
            <a:ext cx="872093" cy="442297"/>
            <a:chOff x="8186175" y="2771753"/>
            <a:chExt cx="872093" cy="442297"/>
          </a:xfrm>
        </p:grpSpPr>
        <p:sp>
          <p:nvSpPr>
            <p:cNvPr id="19" name="Rounded Rectangle 18">
              <a:extLst>
                <a:ext uri="{FF2B5EF4-FFF2-40B4-BE49-F238E27FC236}">
                  <a16:creationId xmlns:a16="http://schemas.microsoft.com/office/drawing/2014/main" id="{A7E31C4B-D5D3-F383-9596-16EAEB755D61}"/>
                </a:ext>
              </a:extLst>
            </p:cNvPr>
            <p:cNvSpPr/>
            <p:nvPr/>
          </p:nvSpPr>
          <p:spPr>
            <a:xfrm>
              <a:off x="8186175" y="2771753"/>
              <a:ext cx="774944" cy="4422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r>
                <a:rPr lang="en-US" sz="1200">
                  <a:solidFill>
                    <a:schemeClr val="bg1"/>
                  </a:solidFill>
                </a:rPr>
                <a:t>Start</a:t>
              </a:r>
            </a:p>
          </p:txBody>
        </p:sp>
        <p:sp>
          <p:nvSpPr>
            <p:cNvPr id="20" name="Triangle 19">
              <a:extLst>
                <a:ext uri="{FF2B5EF4-FFF2-40B4-BE49-F238E27FC236}">
                  <a16:creationId xmlns:a16="http://schemas.microsoft.com/office/drawing/2014/main" id="{B4C87E58-51A0-38EB-8159-83C7B6906E24}"/>
                </a:ext>
              </a:extLst>
            </p:cNvPr>
            <p:cNvSpPr/>
            <p:nvPr/>
          </p:nvSpPr>
          <p:spPr>
            <a:xfrm rot="5400000">
              <a:off x="8901971" y="2954406"/>
              <a:ext cx="215445" cy="97149"/>
            </a:xfrm>
            <a:prstGeom prst="triangle">
              <a:avLst>
                <a:gd name="adj" fmla="val 4693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grpSp>
        <p:nvGrpSpPr>
          <p:cNvPr id="30" name="Group 29">
            <a:extLst>
              <a:ext uri="{FF2B5EF4-FFF2-40B4-BE49-F238E27FC236}">
                <a16:creationId xmlns:a16="http://schemas.microsoft.com/office/drawing/2014/main" id="{E2A88035-E614-DD6A-14A5-A4D13D10D11C}"/>
              </a:ext>
            </a:extLst>
          </p:cNvPr>
          <p:cNvGrpSpPr/>
          <p:nvPr/>
        </p:nvGrpSpPr>
        <p:grpSpPr>
          <a:xfrm>
            <a:off x="5860092" y="1350434"/>
            <a:ext cx="2634754" cy="1357079"/>
            <a:chOff x="5860092" y="1246518"/>
            <a:chExt cx="2634754" cy="1357079"/>
          </a:xfrm>
        </p:grpSpPr>
        <p:sp>
          <p:nvSpPr>
            <p:cNvPr id="11" name="Rounded Rectangle 10">
              <a:extLst>
                <a:ext uri="{FF2B5EF4-FFF2-40B4-BE49-F238E27FC236}">
                  <a16:creationId xmlns:a16="http://schemas.microsoft.com/office/drawing/2014/main" id="{6293B869-EF5D-8651-E903-5146A31D52C9}"/>
                </a:ext>
              </a:extLst>
            </p:cNvPr>
            <p:cNvSpPr/>
            <p:nvPr/>
          </p:nvSpPr>
          <p:spPr>
            <a:xfrm>
              <a:off x="5957241" y="1246518"/>
              <a:ext cx="2537605" cy="1357079"/>
            </a:xfrm>
            <a:prstGeom prst="roundRect">
              <a:avLst>
                <a:gd name="adj" fmla="val 676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r>
                <a:rPr lang="en-US" sz="1200">
                  <a:solidFill>
                    <a:schemeClr val="tx1"/>
                  </a:solidFill>
                </a:rPr>
                <a:t>Hi, I’m the UnitedHealthcare virtual assistant. I’m here to transfer you to our team. Before </a:t>
              </a:r>
              <a:br>
                <a:rPr lang="en-US" sz="1200">
                  <a:solidFill>
                    <a:schemeClr val="tx1"/>
                  </a:solidFill>
                </a:rPr>
              </a:br>
              <a:r>
                <a:rPr lang="en-US" sz="1200">
                  <a:solidFill>
                    <a:schemeClr val="tx1"/>
                  </a:solidFill>
                </a:rPr>
                <a:t>I do, I need to gather some information. Please click to begin.</a:t>
              </a:r>
            </a:p>
          </p:txBody>
        </p:sp>
        <p:sp>
          <p:nvSpPr>
            <p:cNvPr id="21" name="Triangle 20">
              <a:extLst>
                <a:ext uri="{FF2B5EF4-FFF2-40B4-BE49-F238E27FC236}">
                  <a16:creationId xmlns:a16="http://schemas.microsoft.com/office/drawing/2014/main" id="{754B9CC8-8B0B-13B9-4B0D-3DB8DF8D9AC8}"/>
                </a:ext>
              </a:extLst>
            </p:cNvPr>
            <p:cNvSpPr/>
            <p:nvPr/>
          </p:nvSpPr>
          <p:spPr>
            <a:xfrm rot="16200000">
              <a:off x="5800944" y="1874857"/>
              <a:ext cx="215445" cy="97149"/>
            </a:xfrm>
            <a:prstGeom prst="triangle">
              <a:avLst>
                <a:gd name="adj" fmla="val 4693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grpSp>
        <p:nvGrpSpPr>
          <p:cNvPr id="25" name="Group 24">
            <a:extLst>
              <a:ext uri="{FF2B5EF4-FFF2-40B4-BE49-F238E27FC236}">
                <a16:creationId xmlns:a16="http://schemas.microsoft.com/office/drawing/2014/main" id="{C30CE62D-3919-E6A8-18E2-13457DED5D87}"/>
              </a:ext>
            </a:extLst>
          </p:cNvPr>
          <p:cNvGrpSpPr/>
          <p:nvPr/>
        </p:nvGrpSpPr>
        <p:grpSpPr>
          <a:xfrm>
            <a:off x="5860092" y="3625840"/>
            <a:ext cx="2523071" cy="523220"/>
            <a:chOff x="5913128" y="3327111"/>
            <a:chExt cx="2523071" cy="523220"/>
          </a:xfrm>
        </p:grpSpPr>
        <p:sp>
          <p:nvSpPr>
            <p:cNvPr id="22" name="Rounded Rectangle 21">
              <a:extLst>
                <a:ext uri="{FF2B5EF4-FFF2-40B4-BE49-F238E27FC236}">
                  <a16:creationId xmlns:a16="http://schemas.microsoft.com/office/drawing/2014/main" id="{421C5B02-3F1A-5CCF-E8EA-4EB92790F903}"/>
                </a:ext>
              </a:extLst>
            </p:cNvPr>
            <p:cNvSpPr/>
            <p:nvPr/>
          </p:nvSpPr>
          <p:spPr>
            <a:xfrm>
              <a:off x="6010276" y="3327111"/>
              <a:ext cx="2425923" cy="5232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r>
                <a:rPr lang="en-US" sz="1200">
                  <a:solidFill>
                    <a:schemeClr val="tx1"/>
                  </a:solidFill>
                </a:rPr>
                <a:t>What’s your first and last name?</a:t>
              </a:r>
            </a:p>
          </p:txBody>
        </p:sp>
        <p:sp>
          <p:nvSpPr>
            <p:cNvPr id="23" name="Triangle 22">
              <a:extLst>
                <a:ext uri="{FF2B5EF4-FFF2-40B4-BE49-F238E27FC236}">
                  <a16:creationId xmlns:a16="http://schemas.microsoft.com/office/drawing/2014/main" id="{82834240-67B7-FDCE-BA89-7DD01E518D53}"/>
                </a:ext>
              </a:extLst>
            </p:cNvPr>
            <p:cNvSpPr/>
            <p:nvPr/>
          </p:nvSpPr>
          <p:spPr>
            <a:xfrm rot="16200000">
              <a:off x="5853980" y="3547086"/>
              <a:ext cx="215445" cy="97149"/>
            </a:xfrm>
            <a:prstGeom prst="triangle">
              <a:avLst>
                <a:gd name="adj" fmla="val 4693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sp>
        <p:nvSpPr>
          <p:cNvPr id="16" name="Text Placeholder 14">
            <a:extLst>
              <a:ext uri="{FF2B5EF4-FFF2-40B4-BE49-F238E27FC236}">
                <a16:creationId xmlns:a16="http://schemas.microsoft.com/office/drawing/2014/main" id="{4B5B148F-756C-EE5C-58DA-61279971B673}"/>
              </a:ext>
            </a:extLst>
          </p:cNvPr>
          <p:cNvSpPr txBox="1"/>
          <p:nvPr/>
        </p:nvSpPr>
        <p:spPr>
          <a:xfrm>
            <a:off x="6181749" y="565452"/>
            <a:ext cx="1910061" cy="256518"/>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spcAft>
                <a:spcPts val="1200"/>
              </a:spcAft>
            </a:pPr>
            <a:r>
              <a:rPr lang="en-US" sz="1400" b="1">
                <a:solidFill>
                  <a:schemeClr val="bg1"/>
                </a:solidFill>
                <a:latin typeface="+mj-lt"/>
              </a:rPr>
              <a:t>Chat with UHC</a:t>
            </a:r>
            <a:endParaRPr lang="en-US" sz="1400">
              <a:solidFill>
                <a:schemeClr val="bg1"/>
              </a:solidFill>
              <a:latin typeface="+mj-lt"/>
            </a:endParaRPr>
          </a:p>
        </p:txBody>
      </p:sp>
      <p:sp>
        <p:nvSpPr>
          <p:cNvPr id="34" name="Freeform 33">
            <a:extLst>
              <a:ext uri="{FF2B5EF4-FFF2-40B4-BE49-F238E27FC236}">
                <a16:creationId xmlns:a16="http://schemas.microsoft.com/office/drawing/2014/main" id="{0E0B0AA4-E4F5-0C1B-9AC0-7DB345451E6B}"/>
              </a:ext>
            </a:extLst>
          </p:cNvPr>
          <p:cNvSpPr/>
          <p:nvPr/>
        </p:nvSpPr>
        <p:spPr>
          <a:xfrm rot="13500000">
            <a:off x="5931238" y="602446"/>
            <a:ext cx="206234" cy="252597"/>
          </a:xfrm>
          <a:custGeom>
            <a:avLst/>
            <a:gdLst>
              <a:gd name="connsiteX0" fmla="*/ 176032 w 206234"/>
              <a:gd name="connsiteY0" fmla="*/ 222395 h 252597"/>
              <a:gd name="connsiteX1" fmla="*/ 30201 w 206234"/>
              <a:gd name="connsiteY1" fmla="*/ 222395 h 252597"/>
              <a:gd name="connsiteX2" fmla="*/ 30201 w 206234"/>
              <a:gd name="connsiteY2" fmla="*/ 76564 h 252597"/>
              <a:gd name="connsiteX3" fmla="*/ 64313 w 206234"/>
              <a:gd name="connsiteY3" fmla="*/ 53912 h 252597"/>
              <a:gd name="connsiteX4" fmla="*/ 85587 w 206234"/>
              <a:gd name="connsiteY4" fmla="*/ 49773 h 252597"/>
              <a:gd name="connsiteX5" fmla="*/ 108352 w 206234"/>
              <a:gd name="connsiteY5" fmla="*/ 0 h 252597"/>
              <a:gd name="connsiteX6" fmla="*/ 132139 w 206234"/>
              <a:gd name="connsiteY6" fmla="*/ 52009 h 252597"/>
              <a:gd name="connsiteX7" fmla="*/ 141920 w 206234"/>
              <a:gd name="connsiteY7" fmla="*/ 53912 h 252597"/>
              <a:gd name="connsiteX8" fmla="*/ 176032 w 206234"/>
              <a:gd name="connsiteY8" fmla="*/ 76564 h 252597"/>
              <a:gd name="connsiteX9" fmla="*/ 176032 w 206234"/>
              <a:gd name="connsiteY9" fmla="*/ 222395 h 25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234" h="252597">
                <a:moveTo>
                  <a:pt x="176032" y="222395"/>
                </a:moveTo>
                <a:cubicBezTo>
                  <a:pt x="135762" y="262665"/>
                  <a:pt x="70471" y="262665"/>
                  <a:pt x="30201" y="222395"/>
                </a:cubicBezTo>
                <a:cubicBezTo>
                  <a:pt x="-10068" y="182125"/>
                  <a:pt x="-10068" y="116834"/>
                  <a:pt x="30201" y="76564"/>
                </a:cubicBezTo>
                <a:cubicBezTo>
                  <a:pt x="40269" y="66496"/>
                  <a:pt x="51900" y="58946"/>
                  <a:pt x="64313" y="53912"/>
                </a:cubicBezTo>
                <a:lnTo>
                  <a:pt x="85587" y="49773"/>
                </a:lnTo>
                <a:lnTo>
                  <a:pt x="108352" y="0"/>
                </a:lnTo>
                <a:lnTo>
                  <a:pt x="132139" y="52009"/>
                </a:lnTo>
                <a:lnTo>
                  <a:pt x="141920" y="53912"/>
                </a:lnTo>
                <a:cubicBezTo>
                  <a:pt x="154334" y="58946"/>
                  <a:pt x="165965" y="66496"/>
                  <a:pt x="176032" y="76564"/>
                </a:cubicBezTo>
                <a:cubicBezTo>
                  <a:pt x="216302" y="116834"/>
                  <a:pt x="216302" y="182125"/>
                  <a:pt x="176032" y="222395"/>
                </a:cubicBez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nvGrpSpPr>
          <p:cNvPr id="38" name="Group 37">
            <a:extLst>
              <a:ext uri="{FF2B5EF4-FFF2-40B4-BE49-F238E27FC236}">
                <a16:creationId xmlns:a16="http://schemas.microsoft.com/office/drawing/2014/main" id="{79B67044-CB21-80AE-7A44-0A87892847BE}"/>
              </a:ext>
            </a:extLst>
          </p:cNvPr>
          <p:cNvGrpSpPr/>
          <p:nvPr/>
        </p:nvGrpSpPr>
        <p:grpSpPr>
          <a:xfrm>
            <a:off x="8153155" y="712353"/>
            <a:ext cx="189468" cy="45719"/>
            <a:chOff x="8317446" y="712353"/>
            <a:chExt cx="189468" cy="45719"/>
          </a:xfrm>
        </p:grpSpPr>
        <p:sp>
          <p:nvSpPr>
            <p:cNvPr id="35" name="Oval 34">
              <a:extLst>
                <a:ext uri="{FF2B5EF4-FFF2-40B4-BE49-F238E27FC236}">
                  <a16:creationId xmlns:a16="http://schemas.microsoft.com/office/drawing/2014/main" id="{AD93AAD6-BCFC-D20D-BAD9-4A83DF596E19}"/>
                </a:ext>
              </a:extLst>
            </p:cNvPr>
            <p:cNvSpPr/>
            <p:nvPr/>
          </p:nvSpPr>
          <p:spPr>
            <a:xfrm>
              <a:off x="8317446" y="71235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36" name="Oval 35">
              <a:extLst>
                <a:ext uri="{FF2B5EF4-FFF2-40B4-BE49-F238E27FC236}">
                  <a16:creationId xmlns:a16="http://schemas.microsoft.com/office/drawing/2014/main" id="{814A8897-8487-D157-1DD9-17F8A6F047DB}"/>
                </a:ext>
              </a:extLst>
            </p:cNvPr>
            <p:cNvSpPr/>
            <p:nvPr/>
          </p:nvSpPr>
          <p:spPr>
            <a:xfrm>
              <a:off x="8389321" y="71235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37" name="Oval 36">
              <a:extLst>
                <a:ext uri="{FF2B5EF4-FFF2-40B4-BE49-F238E27FC236}">
                  <a16:creationId xmlns:a16="http://schemas.microsoft.com/office/drawing/2014/main" id="{B5B8FAB2-F891-6A2F-A9D3-83CB1E278ED7}"/>
                </a:ext>
              </a:extLst>
            </p:cNvPr>
            <p:cNvSpPr/>
            <p:nvPr/>
          </p:nvSpPr>
          <p:spPr>
            <a:xfrm>
              <a:off x="8461195" y="71235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sp>
        <p:nvSpPr>
          <p:cNvPr id="53" name="Freeform 52">
            <a:extLst>
              <a:ext uri="{FF2B5EF4-FFF2-40B4-BE49-F238E27FC236}">
                <a16:creationId xmlns:a16="http://schemas.microsoft.com/office/drawing/2014/main" id="{D3B087C4-8F88-92C7-8B33-47A8DF5CD187}"/>
              </a:ext>
            </a:extLst>
          </p:cNvPr>
          <p:cNvSpPr/>
          <p:nvPr/>
        </p:nvSpPr>
        <p:spPr>
          <a:xfrm rot="10800000">
            <a:off x="8465312" y="704271"/>
            <a:ext cx="136362" cy="65699"/>
          </a:xfrm>
          <a:custGeom>
            <a:avLst/>
            <a:gdLst>
              <a:gd name="connsiteX0" fmla="*/ 407243 w 407243"/>
              <a:gd name="connsiteY0" fmla="*/ 196208 h 196208"/>
              <a:gd name="connsiteX1" fmla="*/ 372566 w 407243"/>
              <a:gd name="connsiteY1" fmla="*/ 196208 h 196208"/>
              <a:gd name="connsiteX2" fmla="*/ 217912 w 407243"/>
              <a:gd name="connsiteY2" fmla="*/ 35937 h 196208"/>
              <a:gd name="connsiteX3" fmla="*/ 39913 w 407243"/>
              <a:gd name="connsiteY3" fmla="*/ 196208 h 196208"/>
              <a:gd name="connsiteX4" fmla="*/ 0 w 407243"/>
              <a:gd name="connsiteY4" fmla="*/ 196208 h 196208"/>
              <a:gd name="connsiteX5" fmla="*/ 217912 w 407243"/>
              <a:gd name="connsiteY5" fmla="*/ 0 h 196208"/>
              <a:gd name="connsiteX6" fmla="*/ 407243 w 407243"/>
              <a:gd name="connsiteY6" fmla="*/ 196208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243" h="196208">
                <a:moveTo>
                  <a:pt x="407243" y="196208"/>
                </a:moveTo>
                <a:lnTo>
                  <a:pt x="372566" y="196208"/>
                </a:lnTo>
                <a:lnTo>
                  <a:pt x="217912" y="35937"/>
                </a:lnTo>
                <a:lnTo>
                  <a:pt x="39913" y="196208"/>
                </a:lnTo>
                <a:lnTo>
                  <a:pt x="0" y="196208"/>
                </a:lnTo>
                <a:lnTo>
                  <a:pt x="217912" y="0"/>
                </a:lnTo>
                <a:lnTo>
                  <a:pt x="407243" y="196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56" name="TextBox 55">
            <a:extLst>
              <a:ext uri="{FF2B5EF4-FFF2-40B4-BE49-F238E27FC236}">
                <a16:creationId xmlns:a16="http://schemas.microsoft.com/office/drawing/2014/main" id="{4239089D-E019-B8D2-21A6-59D3C48955F1}"/>
              </a:ext>
            </a:extLst>
          </p:cNvPr>
          <p:cNvSpPr txBox="1"/>
          <p:nvPr/>
        </p:nvSpPr>
        <p:spPr>
          <a:xfrm>
            <a:off x="5968664" y="4149060"/>
            <a:ext cx="2351099" cy="21544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a:solidFill>
                  <a:schemeClr val="tx2"/>
                </a:solidFill>
              </a:rPr>
              <a:t>Chat with UHC - Now</a:t>
            </a:r>
          </a:p>
        </p:txBody>
      </p:sp>
      <p:sp>
        <p:nvSpPr>
          <p:cNvPr id="57" name="TextBox 56">
            <a:extLst>
              <a:ext uri="{FF2B5EF4-FFF2-40B4-BE49-F238E27FC236}">
                <a16:creationId xmlns:a16="http://schemas.microsoft.com/office/drawing/2014/main" id="{921E5A83-0A39-E3EA-BC1B-1C8873F41A7D}"/>
              </a:ext>
            </a:extLst>
          </p:cNvPr>
          <p:cNvSpPr txBox="1"/>
          <p:nvPr/>
        </p:nvSpPr>
        <p:spPr>
          <a:xfrm>
            <a:off x="7791929" y="3370329"/>
            <a:ext cx="768169" cy="21544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a:solidFill>
                  <a:schemeClr val="tx2"/>
                </a:solidFill>
              </a:rPr>
              <a:t>You - Now</a:t>
            </a:r>
          </a:p>
        </p:txBody>
      </p:sp>
      <p:sp>
        <p:nvSpPr>
          <p:cNvPr id="58" name="TextBox 57">
            <a:extLst>
              <a:ext uri="{FF2B5EF4-FFF2-40B4-BE49-F238E27FC236}">
                <a16:creationId xmlns:a16="http://schemas.microsoft.com/office/drawing/2014/main" id="{AA054AD1-DBFF-A24B-8138-6415875EE198}"/>
              </a:ext>
            </a:extLst>
          </p:cNvPr>
          <p:cNvSpPr txBox="1"/>
          <p:nvPr/>
        </p:nvSpPr>
        <p:spPr>
          <a:xfrm>
            <a:off x="7004278" y="3038909"/>
            <a:ext cx="768169" cy="21544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800">
                <a:solidFill>
                  <a:schemeClr val="tx2"/>
                </a:solidFill>
              </a:rPr>
              <a:t>Read</a:t>
            </a:r>
          </a:p>
        </p:txBody>
      </p:sp>
      <p:sp>
        <p:nvSpPr>
          <p:cNvPr id="59" name="TextBox 58">
            <a:extLst>
              <a:ext uri="{FF2B5EF4-FFF2-40B4-BE49-F238E27FC236}">
                <a16:creationId xmlns:a16="http://schemas.microsoft.com/office/drawing/2014/main" id="{E0B7044F-78EC-F8E2-4A81-1B236BDA2789}"/>
              </a:ext>
            </a:extLst>
          </p:cNvPr>
          <p:cNvSpPr txBox="1"/>
          <p:nvPr/>
        </p:nvSpPr>
        <p:spPr>
          <a:xfrm>
            <a:off x="6901910" y="993156"/>
            <a:ext cx="768169" cy="21544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800"/>
              <a:t>Today</a:t>
            </a:r>
          </a:p>
        </p:txBody>
      </p:sp>
      <p:sp>
        <p:nvSpPr>
          <p:cNvPr id="65" name="Freeform 64">
            <a:extLst>
              <a:ext uri="{FF2B5EF4-FFF2-40B4-BE49-F238E27FC236}">
                <a16:creationId xmlns:a16="http://schemas.microsoft.com/office/drawing/2014/main" id="{F729EF1A-4E0C-8249-9C1B-71663B4CFC81}"/>
              </a:ext>
            </a:extLst>
          </p:cNvPr>
          <p:cNvSpPr/>
          <p:nvPr/>
        </p:nvSpPr>
        <p:spPr>
          <a:xfrm rot="10800000">
            <a:off x="5800009" y="5535904"/>
            <a:ext cx="2975154" cy="466444"/>
          </a:xfrm>
          <a:custGeom>
            <a:avLst/>
            <a:gdLst>
              <a:gd name="connsiteX0" fmla="*/ 2998897 w 2999611"/>
              <a:gd name="connsiteY0" fmla="*/ 445654 h 445654"/>
              <a:gd name="connsiteX1" fmla="*/ 0 w 2999611"/>
              <a:gd name="connsiteY1" fmla="*/ 445654 h 445654"/>
              <a:gd name="connsiteX2" fmla="*/ 0 w 2999611"/>
              <a:gd name="connsiteY2" fmla="*/ 230212 h 445654"/>
              <a:gd name="connsiteX3" fmla="*/ 714 w 2999611"/>
              <a:gd name="connsiteY3" fmla="*/ 230212 h 445654"/>
              <a:gd name="connsiteX4" fmla="*/ 714 w 2999611"/>
              <a:gd name="connsiteY4" fmla="*/ 190214 h 445654"/>
              <a:gd name="connsiteX5" fmla="*/ 190928 w 2999611"/>
              <a:gd name="connsiteY5" fmla="*/ 0 h 445654"/>
              <a:gd name="connsiteX6" fmla="*/ 2809397 w 2999611"/>
              <a:gd name="connsiteY6" fmla="*/ 0 h 445654"/>
              <a:gd name="connsiteX7" fmla="*/ 2999611 w 2999611"/>
              <a:gd name="connsiteY7" fmla="*/ 190214 h 445654"/>
              <a:gd name="connsiteX8" fmla="*/ 2999611 w 2999611"/>
              <a:gd name="connsiteY8" fmla="*/ 255439 h 445654"/>
              <a:gd name="connsiteX9" fmla="*/ 2998897 w 2999611"/>
              <a:gd name="connsiteY9" fmla="*/ 258976 h 44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9611" h="445654">
                <a:moveTo>
                  <a:pt x="2998897" y="445654"/>
                </a:moveTo>
                <a:lnTo>
                  <a:pt x="0" y="445654"/>
                </a:lnTo>
                <a:lnTo>
                  <a:pt x="0" y="230212"/>
                </a:lnTo>
                <a:lnTo>
                  <a:pt x="714" y="230212"/>
                </a:lnTo>
                <a:lnTo>
                  <a:pt x="714" y="190214"/>
                </a:lnTo>
                <a:cubicBezTo>
                  <a:pt x="714" y="85162"/>
                  <a:pt x="85876" y="0"/>
                  <a:pt x="190928" y="0"/>
                </a:cubicBezTo>
                <a:lnTo>
                  <a:pt x="2809397" y="0"/>
                </a:lnTo>
                <a:cubicBezTo>
                  <a:pt x="2914449" y="0"/>
                  <a:pt x="2999611" y="85162"/>
                  <a:pt x="2999611" y="190214"/>
                </a:cubicBezTo>
                <a:lnTo>
                  <a:pt x="2999611" y="255439"/>
                </a:lnTo>
                <a:lnTo>
                  <a:pt x="2998897" y="258976"/>
                </a:lnTo>
                <a:close/>
              </a:path>
            </a:pathLst>
          </a:custGeom>
          <a:solidFill>
            <a:srgbClr val="EA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nvGrpSpPr>
          <p:cNvPr id="67" name="Group 66">
            <a:extLst>
              <a:ext uri="{FF2B5EF4-FFF2-40B4-BE49-F238E27FC236}">
                <a16:creationId xmlns:a16="http://schemas.microsoft.com/office/drawing/2014/main" id="{1EC06D9B-04B2-4386-2910-8E2D0BF4976A}"/>
              </a:ext>
            </a:extLst>
          </p:cNvPr>
          <p:cNvGrpSpPr/>
          <p:nvPr/>
        </p:nvGrpSpPr>
        <p:grpSpPr>
          <a:xfrm>
            <a:off x="5873930" y="5415502"/>
            <a:ext cx="189468" cy="45719"/>
            <a:chOff x="8317446" y="712353"/>
            <a:chExt cx="189468" cy="45719"/>
          </a:xfrm>
          <a:solidFill>
            <a:srgbClr val="EAEBEB"/>
          </a:solidFill>
        </p:grpSpPr>
        <p:sp>
          <p:nvSpPr>
            <p:cNvPr id="68" name="Oval 67">
              <a:extLst>
                <a:ext uri="{FF2B5EF4-FFF2-40B4-BE49-F238E27FC236}">
                  <a16:creationId xmlns:a16="http://schemas.microsoft.com/office/drawing/2014/main" id="{DF5EC2FA-41D3-1EAD-138D-B4163987A2AE}"/>
                </a:ext>
              </a:extLst>
            </p:cNvPr>
            <p:cNvSpPr/>
            <p:nvPr/>
          </p:nvSpPr>
          <p:spPr>
            <a:xfrm>
              <a:off x="8317446" y="712353"/>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69" name="Oval 68">
              <a:extLst>
                <a:ext uri="{FF2B5EF4-FFF2-40B4-BE49-F238E27FC236}">
                  <a16:creationId xmlns:a16="http://schemas.microsoft.com/office/drawing/2014/main" id="{E8B1306C-5D6E-9AD3-89EA-806B4BA6FEF7}"/>
                </a:ext>
              </a:extLst>
            </p:cNvPr>
            <p:cNvSpPr/>
            <p:nvPr/>
          </p:nvSpPr>
          <p:spPr>
            <a:xfrm>
              <a:off x="8389321" y="712353"/>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70" name="Oval 69">
              <a:extLst>
                <a:ext uri="{FF2B5EF4-FFF2-40B4-BE49-F238E27FC236}">
                  <a16:creationId xmlns:a16="http://schemas.microsoft.com/office/drawing/2014/main" id="{C7EA62F4-F804-C14A-3CC2-ACCD97FCC3DC}"/>
                </a:ext>
              </a:extLst>
            </p:cNvPr>
            <p:cNvSpPr/>
            <p:nvPr/>
          </p:nvSpPr>
          <p:spPr>
            <a:xfrm>
              <a:off x="8461195" y="712353"/>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sp>
        <p:nvSpPr>
          <p:cNvPr id="71" name="TextBox 70">
            <a:extLst>
              <a:ext uri="{FF2B5EF4-FFF2-40B4-BE49-F238E27FC236}">
                <a16:creationId xmlns:a16="http://schemas.microsoft.com/office/drawing/2014/main" id="{94ABD68F-45E5-ABB0-0C1C-1FCC6FC52839}"/>
              </a:ext>
            </a:extLst>
          </p:cNvPr>
          <p:cNvSpPr txBox="1"/>
          <p:nvPr/>
        </p:nvSpPr>
        <p:spPr>
          <a:xfrm>
            <a:off x="6046031" y="5637229"/>
            <a:ext cx="2351099" cy="24622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i="1">
                <a:solidFill>
                  <a:schemeClr val="tx2"/>
                </a:solidFill>
              </a:rPr>
              <a:t>Type your message</a:t>
            </a:r>
          </a:p>
        </p:txBody>
      </p:sp>
      <p:pic>
        <p:nvPicPr>
          <p:cNvPr id="73" name="Picture 72">
            <a:extLst>
              <a:ext uri="{FF2B5EF4-FFF2-40B4-BE49-F238E27FC236}">
                <a16:creationId xmlns:a16="http://schemas.microsoft.com/office/drawing/2014/main" id="{BA76AE7E-E786-7F74-8CF6-D82953D909C1}"/>
              </a:ext>
            </a:extLst>
          </p:cNvPr>
          <p:cNvPicPr>
            <a:picLocks noChangeAspect="1"/>
          </p:cNvPicPr>
          <p:nvPr/>
        </p:nvPicPr>
        <p:blipFill>
          <a:blip r:embed="rId4">
            <a:alphaModFix amt="50000"/>
          </a:blip>
          <a:stretch>
            <a:fillRect/>
          </a:stretch>
        </p:blipFill>
        <p:spPr>
          <a:xfrm>
            <a:off x="5905472" y="5684855"/>
            <a:ext cx="152400" cy="165100"/>
          </a:xfrm>
          <a:prstGeom prst="rect">
            <a:avLst/>
          </a:prstGeom>
        </p:spPr>
      </p:pic>
      <p:pic>
        <p:nvPicPr>
          <p:cNvPr id="75" name="Picture 74">
            <a:extLst>
              <a:ext uri="{FF2B5EF4-FFF2-40B4-BE49-F238E27FC236}">
                <a16:creationId xmlns:a16="http://schemas.microsoft.com/office/drawing/2014/main" id="{901F1B42-5A41-48A3-2E62-00806C26CB9D}"/>
              </a:ext>
            </a:extLst>
          </p:cNvPr>
          <p:cNvPicPr>
            <a:picLocks noChangeAspect="1"/>
          </p:cNvPicPr>
          <p:nvPr/>
        </p:nvPicPr>
        <p:blipFill>
          <a:blip r:embed="rId5">
            <a:alphaModFix amt="50000"/>
          </a:blip>
          <a:stretch>
            <a:fillRect/>
          </a:stretch>
        </p:blipFill>
        <p:spPr>
          <a:xfrm>
            <a:off x="8439546" y="5680289"/>
            <a:ext cx="190500" cy="190500"/>
          </a:xfrm>
          <a:prstGeom prst="rect">
            <a:avLst/>
          </a:prstGeom>
        </p:spPr>
      </p:pic>
      <p:grpSp>
        <p:nvGrpSpPr>
          <p:cNvPr id="80" name="Group 79">
            <a:extLst>
              <a:ext uri="{FF2B5EF4-FFF2-40B4-BE49-F238E27FC236}">
                <a16:creationId xmlns:a16="http://schemas.microsoft.com/office/drawing/2014/main" id="{84399280-8E99-AC14-1363-9AAE9CB532C5}"/>
              </a:ext>
            </a:extLst>
          </p:cNvPr>
          <p:cNvGrpSpPr/>
          <p:nvPr/>
        </p:nvGrpSpPr>
        <p:grpSpPr>
          <a:xfrm>
            <a:off x="4260112" y="4651105"/>
            <a:ext cx="2183218" cy="495494"/>
            <a:chOff x="3948224" y="4749901"/>
            <a:chExt cx="2183218" cy="495494"/>
          </a:xfrm>
        </p:grpSpPr>
        <p:sp>
          <p:nvSpPr>
            <p:cNvPr id="76" name="Rounded Rectangle 75">
              <a:extLst>
                <a:ext uri="{FF2B5EF4-FFF2-40B4-BE49-F238E27FC236}">
                  <a16:creationId xmlns:a16="http://schemas.microsoft.com/office/drawing/2014/main" id="{648EE7BA-CB06-7B3C-BF33-CD2BF4B08ED1}"/>
                </a:ext>
              </a:extLst>
            </p:cNvPr>
            <p:cNvSpPr/>
            <p:nvPr/>
          </p:nvSpPr>
          <p:spPr>
            <a:xfrm>
              <a:off x="3948224" y="4749901"/>
              <a:ext cx="2183218" cy="49549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pic>
          <p:nvPicPr>
            <p:cNvPr id="78" name="Picture 77" descr="A blue circle with a white and blue logo&#10;&#10;Description automatically generated">
              <a:extLst>
                <a:ext uri="{FF2B5EF4-FFF2-40B4-BE49-F238E27FC236}">
                  <a16:creationId xmlns:a16="http://schemas.microsoft.com/office/drawing/2014/main" id="{D6A15C7A-D780-0A32-B1B2-F4EB96B2C51A}"/>
                </a:ext>
              </a:extLst>
            </p:cNvPr>
            <p:cNvPicPr>
              <a:picLocks noChangeAspect="1"/>
            </p:cNvPicPr>
            <p:nvPr/>
          </p:nvPicPr>
          <p:blipFill>
            <a:blip r:embed="rId6"/>
            <a:stretch>
              <a:fillRect/>
            </a:stretch>
          </p:blipFill>
          <p:spPr>
            <a:xfrm>
              <a:off x="4129856" y="4753709"/>
              <a:ext cx="491686" cy="491686"/>
            </a:xfrm>
            <a:prstGeom prst="rect">
              <a:avLst/>
            </a:prstGeom>
          </p:spPr>
        </p:pic>
        <p:sp>
          <p:nvSpPr>
            <p:cNvPr id="79" name="TextBox 78">
              <a:extLst>
                <a:ext uri="{FF2B5EF4-FFF2-40B4-BE49-F238E27FC236}">
                  <a16:creationId xmlns:a16="http://schemas.microsoft.com/office/drawing/2014/main" id="{5A85E5E4-E450-FC12-CC6E-0F71648142E4}"/>
                </a:ext>
              </a:extLst>
            </p:cNvPr>
            <p:cNvSpPr txBox="1"/>
            <p:nvPr/>
          </p:nvSpPr>
          <p:spPr>
            <a:xfrm>
              <a:off x="4572000" y="4827770"/>
              <a:ext cx="1373091" cy="33855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a:solidFill>
                    <a:schemeClr val="bg1"/>
                  </a:solidFill>
                </a:rPr>
                <a:t>Message Us</a:t>
              </a:r>
            </a:p>
          </p:txBody>
        </p:sp>
      </p:grpSp>
    </p:spTree>
    <p:extLst>
      <p:ext uri="{BB962C8B-B14F-4D97-AF65-F5344CB8AC3E}">
        <p14:creationId xmlns:p14="http://schemas.microsoft.com/office/powerpoint/2010/main" val="305475654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55C16BAF-ECB7-5245-08C0-ACAEEB1520FE}"/>
              </a:ext>
            </a:extLst>
          </p:cNvPr>
          <p:cNvSpPr txBox="1"/>
          <p:nvPr/>
        </p:nvSpPr>
        <p:spPr>
          <a:xfrm>
            <a:off x="5592949" y="1137589"/>
            <a:ext cx="2839509" cy="4372873"/>
          </a:xfrm>
          <a:prstGeom prst="rect">
            <a:avLst/>
          </a:prstGeom>
          <a:solidFill>
            <a:schemeClr val="bg2"/>
          </a:solidFill>
        </p:spPr>
        <p:txBody>
          <a:bodyPr vert="horz" lIns="274320" tIns="1920240" rIns="274320" bIns="45720" rtlCol="0">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tx1"/>
                </a:solidFill>
              </a:rPr>
              <a:t>To download the app, scan the QR code with the camera on a smartphone or tablet</a:t>
            </a:r>
          </a:p>
        </p:txBody>
      </p:sp>
      <p:sp>
        <p:nvSpPr>
          <p:cNvPr id="4" name="Text Placeholder 3">
            <a:extLst>
              <a:ext uri="{FF2B5EF4-FFF2-40B4-BE49-F238E27FC236}">
                <a16:creationId xmlns:a16="http://schemas.microsoft.com/office/drawing/2014/main" id="{5632EA73-156E-9B7A-444D-CEF2635F2ADD}"/>
              </a:ext>
            </a:extLst>
          </p:cNvPr>
          <p:cNvSpPr>
            <a:spLocks noGrp="1"/>
          </p:cNvSpPr>
          <p:nvPr>
            <p:ph type="body" sz="quarter" idx="13"/>
          </p:nvPr>
        </p:nvSpPr>
        <p:spPr>
          <a:xfrm>
            <a:off x="374905" y="1137590"/>
            <a:ext cx="4743747" cy="4556233"/>
          </a:xfrm>
        </p:spPr>
        <p:txBody>
          <a:bodyPr/>
          <a:lstStyle/>
          <a:p>
            <a:pPr marL="0" indent="0">
              <a:buNone/>
            </a:pPr>
            <a:r>
              <a:rPr lang="en-US" sz="1600" dirty="0">
                <a:solidFill>
                  <a:schemeClr val="tx1"/>
                </a:solidFill>
                <a:effectLst/>
              </a:rPr>
              <a:t>With the UnitedHealthcare mobile app, you can stay on top of your benefits 24/7 anywhere you go.</a:t>
            </a:r>
            <a:endParaRPr lang="en-US" sz="1600" dirty="0">
              <a:solidFill>
                <a:schemeClr val="tx1"/>
              </a:solidFill>
            </a:endParaRPr>
          </a:p>
          <a:p>
            <a:pPr marL="0" indent="0">
              <a:spcBef>
                <a:spcPts val="900"/>
              </a:spcBef>
              <a:buNone/>
            </a:pPr>
            <a:r>
              <a:rPr lang="en-US" sz="1600" b="1" dirty="0">
                <a:solidFill>
                  <a:schemeClr val="tx1"/>
                </a:solidFill>
                <a:effectLst/>
              </a:rPr>
              <a:t>Find care</a:t>
            </a:r>
          </a:p>
          <a:p>
            <a:r>
              <a:rPr lang="en-US" dirty="0">
                <a:solidFill>
                  <a:schemeClr val="tx1"/>
                </a:solidFill>
                <a:effectLst/>
              </a:rPr>
              <a:t>Find network care options for providers, </a:t>
            </a:r>
            <a:br>
              <a:rPr lang="en-US" dirty="0">
                <a:solidFill>
                  <a:schemeClr val="tx1"/>
                </a:solidFill>
                <a:effectLst/>
              </a:rPr>
            </a:br>
            <a:r>
              <a:rPr lang="en-US" dirty="0">
                <a:solidFill>
                  <a:schemeClr val="tx1"/>
                </a:solidFill>
                <a:effectLst/>
              </a:rPr>
              <a:t>clinics and hospitals in your area</a:t>
            </a:r>
          </a:p>
          <a:p>
            <a:r>
              <a:rPr lang="en-US" dirty="0">
                <a:solidFill>
                  <a:schemeClr val="tx1"/>
                </a:solidFill>
                <a:effectLst/>
              </a:rPr>
              <a:t>Talk to a provider 24/7</a:t>
            </a:r>
          </a:p>
          <a:p>
            <a:pPr marL="0" indent="0">
              <a:spcBef>
                <a:spcPts val="900"/>
              </a:spcBef>
              <a:buNone/>
            </a:pPr>
            <a:r>
              <a:rPr lang="en-US" sz="1600" b="1" dirty="0">
                <a:solidFill>
                  <a:schemeClr val="tx1"/>
                </a:solidFill>
                <a:effectLst/>
              </a:rPr>
              <a:t>Manage your health plan details</a:t>
            </a:r>
          </a:p>
          <a:p>
            <a:r>
              <a:rPr lang="en-US" dirty="0">
                <a:solidFill>
                  <a:schemeClr val="tx1"/>
                </a:solidFill>
                <a:effectLst/>
              </a:rPr>
              <a:t>Generate and share digital health plan ID cards</a:t>
            </a:r>
          </a:p>
          <a:p>
            <a:r>
              <a:rPr lang="en-US" dirty="0">
                <a:solidFill>
                  <a:schemeClr val="tx1"/>
                </a:solidFill>
                <a:effectLst/>
              </a:rPr>
              <a:t>View claims and rewards</a:t>
            </a:r>
          </a:p>
          <a:p>
            <a:pPr marL="0" indent="0">
              <a:spcBef>
                <a:spcPts val="900"/>
              </a:spcBef>
              <a:buNone/>
            </a:pPr>
            <a:r>
              <a:rPr lang="en-US" sz="1600" b="1" dirty="0">
                <a:solidFill>
                  <a:schemeClr val="tx1"/>
                </a:solidFill>
                <a:effectLst/>
              </a:rPr>
              <a:t>Stay on top of costs</a:t>
            </a:r>
          </a:p>
          <a:p>
            <a:r>
              <a:rPr lang="en-US" dirty="0">
                <a:solidFill>
                  <a:schemeClr val="tx1"/>
                </a:solidFill>
                <a:effectLst/>
              </a:rPr>
              <a:t>View your copay, annual deductible and </a:t>
            </a:r>
            <a:br>
              <a:rPr lang="en-US" dirty="0">
                <a:solidFill>
                  <a:schemeClr val="tx1"/>
                </a:solidFill>
                <a:effectLst/>
              </a:rPr>
            </a:br>
            <a:r>
              <a:rPr lang="en-US" dirty="0">
                <a:solidFill>
                  <a:schemeClr val="tx1"/>
                </a:solidFill>
                <a:effectLst/>
              </a:rPr>
              <a:t>out-of-pocket expenses</a:t>
            </a:r>
          </a:p>
          <a:p>
            <a:pPr marL="0" indent="0">
              <a:spcBef>
                <a:spcPts val="900"/>
              </a:spcBef>
              <a:buNone/>
            </a:pPr>
            <a:r>
              <a:rPr lang="en-US" sz="1600" b="1" dirty="0">
                <a:solidFill>
                  <a:schemeClr val="tx1"/>
                </a:solidFill>
                <a:effectLst/>
              </a:rPr>
              <a:t>Fitness</a:t>
            </a:r>
          </a:p>
          <a:p>
            <a:r>
              <a:rPr lang="en-US" dirty="0">
                <a:solidFill>
                  <a:schemeClr val="tx1"/>
                </a:solidFill>
                <a:effectLst/>
              </a:rPr>
              <a:t>Find a gym location</a:t>
            </a:r>
          </a:p>
        </p:txBody>
      </p:sp>
      <p:sp>
        <p:nvSpPr>
          <p:cNvPr id="5" name="Title 1">
            <a:extLst>
              <a:ext uri="{FF2B5EF4-FFF2-40B4-BE49-F238E27FC236}">
                <a16:creationId xmlns:a16="http://schemas.microsoft.com/office/drawing/2014/main" id="{CDB4367D-F76C-1F12-5F87-6068C8B29D4D}"/>
              </a:ext>
            </a:extLst>
          </p:cNvPr>
          <p:cNvSpPr txBox="1"/>
          <p:nvPr/>
        </p:nvSpPr>
        <p:spPr>
          <a:xfrm>
            <a:off x="371801" y="347472"/>
            <a:ext cx="8323312" cy="1056387"/>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lang="en-US"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UnitedHealthcare mobile app</a:t>
            </a:r>
          </a:p>
        </p:txBody>
      </p:sp>
      <p:sp>
        <p:nvSpPr>
          <p:cNvPr id="8" name="Text Placeholder 3">
            <a:extLst>
              <a:ext uri="{FF2B5EF4-FFF2-40B4-BE49-F238E27FC236}">
                <a16:creationId xmlns:a16="http://schemas.microsoft.com/office/drawing/2014/main" id="{B1C84675-D4B9-8EB8-2D27-2F83CB0F6B23}"/>
              </a:ext>
            </a:extLst>
          </p:cNvPr>
          <p:cNvSpPr txBox="1"/>
          <p:nvPr/>
        </p:nvSpPr>
        <p:spPr>
          <a:xfrm>
            <a:off x="373013" y="5693824"/>
            <a:ext cx="8074552" cy="480822"/>
          </a:xfrm>
          <a:prstGeom prst="rect">
            <a:avLst/>
          </a:prstGeom>
        </p:spPr>
        <p:txBody>
          <a:bodyPr vert="horz" lIns="91440" tIns="45720" rIns="91440" bIns="45720" rtlCol="0" anchor="b">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800">
                <a:solidFill>
                  <a:schemeClr val="tx2"/>
                </a:solidFill>
              </a:rPr>
              <a:t>Apple and the Apple logo are trademarks of Apple Inc. registered in the U.S. and other countries. App Store is a service mark of Apple Inc.. </a:t>
            </a:r>
            <a:br>
              <a:rPr lang="en-US" sz="800">
                <a:solidFill>
                  <a:schemeClr val="tx2"/>
                </a:solidFill>
              </a:rPr>
            </a:br>
            <a:r>
              <a:rPr lang="en-US" sz="800">
                <a:solidFill>
                  <a:schemeClr val="tx2"/>
                </a:solidFill>
              </a:rPr>
              <a:t>Google Play and the Google Play logo are trademarks of Google LLC.</a:t>
            </a:r>
          </a:p>
        </p:txBody>
      </p:sp>
      <p:pic>
        <p:nvPicPr>
          <p:cNvPr id="10" name="Picture 9">
            <a:extLst>
              <a:ext uri="{FF2B5EF4-FFF2-40B4-BE49-F238E27FC236}">
                <a16:creationId xmlns:a16="http://schemas.microsoft.com/office/drawing/2014/main" id="{C1F564DE-59C3-76BA-3301-5C80FEFA520E}"/>
              </a:ext>
            </a:extLst>
          </p:cNvPr>
          <p:cNvPicPr>
            <a:picLocks noChangeAspect="1"/>
          </p:cNvPicPr>
          <p:nvPr/>
        </p:nvPicPr>
        <p:blipFill>
          <a:blip r:embed="rId3"/>
          <a:stretch>
            <a:fillRect/>
          </a:stretch>
        </p:blipFill>
        <p:spPr>
          <a:xfrm>
            <a:off x="6867232" y="4219733"/>
            <a:ext cx="1284639" cy="428213"/>
          </a:xfrm>
          <a:prstGeom prst="rect">
            <a:avLst/>
          </a:prstGeom>
        </p:spPr>
      </p:pic>
      <p:pic>
        <p:nvPicPr>
          <p:cNvPr id="12" name="Picture 11">
            <a:extLst>
              <a:ext uri="{FF2B5EF4-FFF2-40B4-BE49-F238E27FC236}">
                <a16:creationId xmlns:a16="http://schemas.microsoft.com/office/drawing/2014/main" id="{761AD37E-A3B8-9A13-115A-9078B7B30BE6}"/>
              </a:ext>
            </a:extLst>
          </p:cNvPr>
          <p:cNvPicPr>
            <a:picLocks noChangeAspect="1"/>
          </p:cNvPicPr>
          <p:nvPr/>
        </p:nvPicPr>
        <p:blipFill>
          <a:blip r:embed="rId4"/>
          <a:stretch>
            <a:fillRect/>
          </a:stretch>
        </p:blipFill>
        <p:spPr>
          <a:xfrm>
            <a:off x="6867233" y="4738810"/>
            <a:ext cx="1284640" cy="377835"/>
          </a:xfrm>
          <a:prstGeom prst="rect">
            <a:avLst/>
          </a:prstGeom>
        </p:spPr>
      </p:pic>
      <p:pic>
        <p:nvPicPr>
          <p:cNvPr id="15" name="Picture 14">
            <a:extLst>
              <a:ext uri="{FF2B5EF4-FFF2-40B4-BE49-F238E27FC236}">
                <a16:creationId xmlns:a16="http://schemas.microsoft.com/office/drawing/2014/main" id="{B037AEF3-2636-923F-92C7-B53A06B0B14C}"/>
              </a:ext>
            </a:extLst>
          </p:cNvPr>
          <p:cNvPicPr>
            <a:picLocks noChangeAspect="1"/>
          </p:cNvPicPr>
          <p:nvPr/>
        </p:nvPicPr>
        <p:blipFill>
          <a:blip r:embed="rId5"/>
          <a:stretch>
            <a:fillRect/>
          </a:stretch>
        </p:blipFill>
        <p:spPr>
          <a:xfrm>
            <a:off x="6371318" y="1494723"/>
            <a:ext cx="1284639" cy="1284639"/>
          </a:xfrm>
          <a:prstGeom prst="rect">
            <a:avLst/>
          </a:prstGeom>
        </p:spPr>
      </p:pic>
      <p:sp>
        <p:nvSpPr>
          <p:cNvPr id="7" name="Slide Number Placeholder 101">
            <a:extLst>
              <a:ext uri="{FF2B5EF4-FFF2-40B4-BE49-F238E27FC236}">
                <a16:creationId xmlns:a16="http://schemas.microsoft.com/office/drawing/2014/main" id="{72962705-1242-AB03-F977-86710F15C800}"/>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39</a:t>
            </a:fld>
            <a:endParaRPr lang="en-US" sz="800"/>
          </a:p>
        </p:txBody>
      </p:sp>
      <p:pic>
        <p:nvPicPr>
          <p:cNvPr id="16" name="Graphic 15">
            <a:extLst>
              <a:ext uri="{FF2B5EF4-FFF2-40B4-BE49-F238E27FC236}">
                <a16:creationId xmlns:a16="http://schemas.microsoft.com/office/drawing/2014/main" id="{2A90ADD4-7034-A126-0564-2D27C4DC20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7650" y="4219733"/>
            <a:ext cx="1007335" cy="1007335"/>
          </a:xfrm>
          <a:prstGeom prst="rect">
            <a:avLst/>
          </a:prstGeom>
        </p:spPr>
      </p:pic>
    </p:spTree>
    <p:extLst>
      <p:ext uri="{BB962C8B-B14F-4D97-AF65-F5344CB8AC3E}">
        <p14:creationId xmlns:p14="http://schemas.microsoft.com/office/powerpoint/2010/main" val="12541591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0FBC-2DCF-8E23-CDA1-4DBD72D7FE04}"/>
              </a:ext>
            </a:extLst>
          </p:cNvPr>
          <p:cNvSpPr>
            <a:spLocks noGrp="1"/>
          </p:cNvSpPr>
          <p:nvPr>
            <p:ph type="ctrTitle"/>
          </p:nvPr>
        </p:nvSpPr>
        <p:spPr>
          <a:xfrm>
            <a:off x="1408381" y="2781839"/>
            <a:ext cx="6525128" cy="1796889"/>
          </a:xfrm>
        </p:spPr>
        <p:txBody>
          <a:bodyPr/>
          <a:lstStyle/>
          <a:p>
            <a:r>
              <a:rPr lang="en-US"/>
              <a:t>Original Medicare basics</a:t>
            </a:r>
          </a:p>
        </p:txBody>
      </p:sp>
    </p:spTree>
    <p:extLst>
      <p:ext uri="{BB962C8B-B14F-4D97-AF65-F5344CB8AC3E}">
        <p14:creationId xmlns:p14="http://schemas.microsoft.com/office/powerpoint/2010/main" val="24021880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A112-01E7-B78E-340D-26D7D2063C4A}"/>
              </a:ext>
            </a:extLst>
          </p:cNvPr>
          <p:cNvSpPr>
            <a:spLocks noGrp="1"/>
          </p:cNvSpPr>
          <p:nvPr>
            <p:ph type="ctrTitle"/>
          </p:nvPr>
        </p:nvSpPr>
        <p:spPr/>
        <p:txBody>
          <a:bodyPr/>
          <a:lstStyle/>
          <a:p>
            <a:r>
              <a:rPr lang="en-US" sz="3600">
                <a:latin typeface="Georgia" panose="02040502050405020303" pitchFamily="18" charset="0"/>
                <a:cs typeface="Arial" panose="020B0604020202020204" pitchFamily="34" charset="0"/>
              </a:rPr>
              <a:t>How to enroll</a:t>
            </a:r>
            <a:endParaRPr lang="en-US"/>
          </a:p>
        </p:txBody>
      </p:sp>
    </p:spTree>
    <p:extLst>
      <p:ext uri="{BB962C8B-B14F-4D97-AF65-F5344CB8AC3E}">
        <p14:creationId xmlns:p14="http://schemas.microsoft.com/office/powerpoint/2010/main" val="18883917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9969-97D5-17A4-893D-08D2BB4D20CA}"/>
              </a:ext>
            </a:extLst>
          </p:cNvPr>
          <p:cNvSpPr>
            <a:spLocks noGrp="1"/>
          </p:cNvSpPr>
          <p:nvPr>
            <p:ph type="title"/>
          </p:nvPr>
        </p:nvSpPr>
        <p:spPr>
          <a:xfrm>
            <a:off x="374907" y="347472"/>
            <a:ext cx="6607080" cy="1096841"/>
          </a:xfrm>
        </p:spPr>
        <p:txBody>
          <a:bodyPr/>
          <a:lstStyle/>
          <a:p>
            <a:r>
              <a:rPr lang="en-US" dirty="0"/>
              <a:t>Enrolling for Valero retirees</a:t>
            </a:r>
          </a:p>
        </p:txBody>
      </p:sp>
      <p:sp>
        <p:nvSpPr>
          <p:cNvPr id="3" name="Slide Number Placeholder 2">
            <a:extLst>
              <a:ext uri="{FF2B5EF4-FFF2-40B4-BE49-F238E27FC236}">
                <a16:creationId xmlns:a16="http://schemas.microsoft.com/office/drawing/2014/main" id="{7A4FB680-05FE-0187-DA1D-B05F235EDB2B}"/>
              </a:ext>
            </a:extLst>
          </p:cNvPr>
          <p:cNvSpPr>
            <a:spLocks noGrp="1"/>
          </p:cNvSpPr>
          <p:nvPr>
            <p:ph type="sldNum" sz="quarter" idx="12"/>
          </p:nvPr>
        </p:nvSpPr>
        <p:spPr/>
        <p:txBody>
          <a:bodyPr/>
          <a:lstStyle/>
          <a:p>
            <a:fld id="{90F9BDA0-AF0E-4BA8-B742-3B9C92A3E6FE}" type="slidenum">
              <a:rPr lang="en-US" smtClean="0"/>
              <a:t>41</a:t>
            </a:fld>
            <a:endParaRPr lang="en-US"/>
          </a:p>
        </p:txBody>
      </p:sp>
      <p:sp>
        <p:nvSpPr>
          <p:cNvPr id="7" name="Content Placeholder 2">
            <a:extLst>
              <a:ext uri="{FF2B5EF4-FFF2-40B4-BE49-F238E27FC236}">
                <a16:creationId xmlns:a16="http://schemas.microsoft.com/office/drawing/2014/main" id="{0DC38CEE-85B4-BB84-AE01-8A49FB24228B}"/>
              </a:ext>
            </a:extLst>
          </p:cNvPr>
          <p:cNvSpPr txBox="1"/>
          <p:nvPr/>
        </p:nvSpPr>
        <p:spPr>
          <a:xfrm>
            <a:off x="374903" y="1871098"/>
            <a:ext cx="8270840" cy="2007546"/>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685800" indent="0">
              <a:buNone/>
            </a:pPr>
            <a:r>
              <a:rPr lang="en-US" sz="1600" b="1" dirty="0">
                <a:latin typeface="+mj-lt"/>
                <a:ea typeface="ＭＳ Ｐゴシック"/>
              </a:rPr>
              <a:t>How to enroll </a:t>
            </a:r>
          </a:p>
          <a:p>
            <a:pPr marL="0" indent="0">
              <a:buNone/>
            </a:pPr>
            <a:endParaRPr lang="en-US" sz="1400" dirty="0">
              <a:ea typeface="ＭＳ Ｐゴシック"/>
            </a:endParaRPr>
          </a:p>
          <a:p>
            <a:pPr marL="0" indent="0">
              <a:buNone/>
            </a:pPr>
            <a:r>
              <a:rPr lang="en-US" sz="1400" dirty="0">
                <a:ea typeface="ＭＳ Ｐゴシック"/>
              </a:rPr>
              <a:t>If you want to enroll in this plan, follow the instructions from your former employer or plan sponsor. They will forward your enrollment information to us.</a:t>
            </a:r>
            <a:endParaRPr lang="en-US" dirty="0">
              <a:ea typeface="ＭＳ Ｐゴシック"/>
            </a:endParaRPr>
          </a:p>
        </p:txBody>
      </p:sp>
      <p:pic>
        <p:nvPicPr>
          <p:cNvPr id="12" name="Picture 11">
            <a:extLst>
              <a:ext uri="{FF2B5EF4-FFF2-40B4-BE49-F238E27FC236}">
                <a16:creationId xmlns:a16="http://schemas.microsoft.com/office/drawing/2014/main" id="{D7D29DF0-EAA8-16DE-65B7-D91C3D8EC7D5}"/>
              </a:ext>
            </a:extLst>
          </p:cNvPr>
          <p:cNvPicPr>
            <a:picLocks noChangeAspect="1"/>
          </p:cNvPicPr>
          <p:nvPr/>
        </p:nvPicPr>
        <p:blipFill>
          <a:blip r:embed="rId3"/>
          <a:stretch>
            <a:fillRect/>
          </a:stretch>
        </p:blipFill>
        <p:spPr>
          <a:xfrm>
            <a:off x="498257" y="1750742"/>
            <a:ext cx="548640" cy="548640"/>
          </a:xfrm>
          <a:prstGeom prst="rect">
            <a:avLst/>
          </a:prstGeom>
        </p:spPr>
      </p:pic>
    </p:spTree>
    <p:extLst>
      <p:ext uri="{BB962C8B-B14F-4D97-AF65-F5344CB8AC3E}">
        <p14:creationId xmlns:p14="http://schemas.microsoft.com/office/powerpoint/2010/main" val="19119691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95F2-9CE8-9895-374B-D9661DAAFA26}"/>
              </a:ext>
            </a:extLst>
          </p:cNvPr>
          <p:cNvSpPr>
            <a:spLocks noGrp="1"/>
          </p:cNvSpPr>
          <p:nvPr>
            <p:ph type="ctrTitle"/>
          </p:nvPr>
        </p:nvSpPr>
        <p:spPr/>
        <p:txBody>
          <a:bodyPr/>
          <a:lstStyle/>
          <a:p>
            <a:r>
              <a:rPr lang="en-US"/>
              <a:t>Thank you</a:t>
            </a:r>
            <a:br>
              <a:rPr lang="en-US"/>
            </a:br>
            <a:r>
              <a:rPr lang="en-US" sz="1400">
                <a:latin typeface="+mn-lt"/>
              </a:rPr>
              <a:t>We look forward to welcoming you to our Medicare family</a:t>
            </a:r>
            <a:endParaRPr lang="en-US">
              <a:latin typeface="+mn-lt"/>
            </a:endParaRPr>
          </a:p>
        </p:txBody>
      </p:sp>
    </p:spTree>
    <p:extLst>
      <p:ext uri="{BB962C8B-B14F-4D97-AF65-F5344CB8AC3E}">
        <p14:creationId xmlns:p14="http://schemas.microsoft.com/office/powerpoint/2010/main" val="29068722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4A77-D179-79E6-B4BB-A8E4C71D6A7F}"/>
              </a:ext>
            </a:extLst>
          </p:cNvPr>
          <p:cNvSpPr>
            <a:spLocks noGrp="1"/>
          </p:cNvSpPr>
          <p:nvPr>
            <p:ph type="title"/>
          </p:nvPr>
        </p:nvSpPr>
        <p:spPr/>
        <p:txBody>
          <a:bodyPr/>
          <a:lstStyle/>
          <a:p>
            <a:r>
              <a:rPr lang="en-US" dirty="0"/>
              <a:t>When are you eligible for Medicare?</a:t>
            </a:r>
          </a:p>
        </p:txBody>
      </p:sp>
      <p:sp>
        <p:nvSpPr>
          <p:cNvPr id="3" name="Slide Number Placeholder 2">
            <a:extLst>
              <a:ext uri="{FF2B5EF4-FFF2-40B4-BE49-F238E27FC236}">
                <a16:creationId xmlns:a16="http://schemas.microsoft.com/office/drawing/2014/main" id="{C990547E-0D6E-0025-3346-8C967C918357}"/>
              </a:ext>
            </a:extLst>
          </p:cNvPr>
          <p:cNvSpPr>
            <a:spLocks noGrp="1"/>
          </p:cNvSpPr>
          <p:nvPr>
            <p:ph type="sldNum" sz="quarter" idx="12"/>
          </p:nvPr>
        </p:nvSpPr>
        <p:spPr/>
        <p:txBody>
          <a:bodyPr/>
          <a:lstStyle/>
          <a:p>
            <a:fld id="{90F9BDA0-AF0E-4BA8-B742-3B9C92A3E6FE}" type="slidenum">
              <a:rPr lang="en-US" smtClean="0"/>
              <a:t>5</a:t>
            </a:fld>
            <a:endParaRPr lang="en-US"/>
          </a:p>
        </p:txBody>
      </p:sp>
      <p:pic>
        <p:nvPicPr>
          <p:cNvPr id="6" name="Picture 5">
            <a:extLst>
              <a:ext uri="{FF2B5EF4-FFF2-40B4-BE49-F238E27FC236}">
                <a16:creationId xmlns:a16="http://schemas.microsoft.com/office/drawing/2014/main" id="{1456C95B-C403-5051-4091-D39A84C9C7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535" y="2049975"/>
            <a:ext cx="812800" cy="812800"/>
          </a:xfrm>
          <a:prstGeom prst="rect">
            <a:avLst/>
          </a:prstGeom>
        </p:spPr>
      </p:pic>
      <p:pic>
        <p:nvPicPr>
          <p:cNvPr id="7" name="Picture 6">
            <a:extLst>
              <a:ext uri="{FF2B5EF4-FFF2-40B4-BE49-F238E27FC236}">
                <a16:creationId xmlns:a16="http://schemas.microsoft.com/office/drawing/2014/main" id="{71D9E056-E83F-E047-4341-FED42C94F2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24577" y="2049975"/>
            <a:ext cx="813816" cy="813816"/>
          </a:xfrm>
          <a:prstGeom prst="rect">
            <a:avLst/>
          </a:prstGeom>
        </p:spPr>
      </p:pic>
      <p:pic>
        <p:nvPicPr>
          <p:cNvPr id="8" name="Picture 7">
            <a:extLst>
              <a:ext uri="{FF2B5EF4-FFF2-40B4-BE49-F238E27FC236}">
                <a16:creationId xmlns:a16="http://schemas.microsoft.com/office/drawing/2014/main" id="{A4751D71-6FDE-67ED-BEC2-851417FCB78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05857" y="2049975"/>
            <a:ext cx="812800" cy="812800"/>
          </a:xfrm>
          <a:prstGeom prst="rect">
            <a:avLst/>
          </a:prstGeom>
        </p:spPr>
      </p:pic>
      <p:sp>
        <p:nvSpPr>
          <p:cNvPr id="12" name="Content Placeholder 2">
            <a:extLst>
              <a:ext uri="{FF2B5EF4-FFF2-40B4-BE49-F238E27FC236}">
                <a16:creationId xmlns:a16="http://schemas.microsoft.com/office/drawing/2014/main" id="{05363DFE-6701-2460-A73C-0D6DEDFD7359}"/>
              </a:ext>
            </a:extLst>
          </p:cNvPr>
          <p:cNvSpPr txBox="1"/>
          <p:nvPr/>
        </p:nvSpPr>
        <p:spPr>
          <a:xfrm>
            <a:off x="374904" y="2948266"/>
            <a:ext cx="2121681" cy="653066"/>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400" i="0" baseline="0">
                <a:solidFill>
                  <a:schemeClr val="accent1"/>
                </a:solidFill>
                <a:latin typeface="Arial" panose="020B0604020202020204" pitchFamily="34" charset="0"/>
                <a:cs typeface="Arial" panose="020B0604020202020204" pitchFamily="34" charset="0"/>
              </a:rPr>
              <a:t>You’re 65 years old </a:t>
            </a:r>
          </a:p>
        </p:txBody>
      </p:sp>
      <p:sp>
        <p:nvSpPr>
          <p:cNvPr id="13" name="Content Placeholder 2">
            <a:extLst>
              <a:ext uri="{FF2B5EF4-FFF2-40B4-BE49-F238E27FC236}">
                <a16:creationId xmlns:a16="http://schemas.microsoft.com/office/drawing/2014/main" id="{863FD1BE-6D13-B054-900D-C4E4BBE647CD}"/>
              </a:ext>
            </a:extLst>
          </p:cNvPr>
          <p:cNvSpPr txBox="1"/>
          <p:nvPr/>
        </p:nvSpPr>
        <p:spPr>
          <a:xfrm>
            <a:off x="2554822" y="2948266"/>
            <a:ext cx="2121681" cy="653066"/>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400" i="0" baseline="0">
                <a:solidFill>
                  <a:schemeClr val="accent1"/>
                </a:solidFill>
                <a:latin typeface="Arial" panose="020B0604020202020204" pitchFamily="34" charset="0"/>
                <a:cs typeface="Arial" panose="020B0604020202020204" pitchFamily="34" charset="0"/>
              </a:rPr>
              <a:t>You qualify on the basis of disability or other special situation</a:t>
            </a:r>
          </a:p>
        </p:txBody>
      </p:sp>
      <p:sp>
        <p:nvSpPr>
          <p:cNvPr id="14" name="Content Placeholder 2">
            <a:extLst>
              <a:ext uri="{FF2B5EF4-FFF2-40B4-BE49-F238E27FC236}">
                <a16:creationId xmlns:a16="http://schemas.microsoft.com/office/drawing/2014/main" id="{9BBD0D3E-E457-6CDB-B79D-446F2C517B63}"/>
              </a:ext>
            </a:extLst>
          </p:cNvPr>
          <p:cNvSpPr txBox="1"/>
          <p:nvPr/>
        </p:nvSpPr>
        <p:spPr>
          <a:xfrm>
            <a:off x="5523663" y="2948266"/>
            <a:ext cx="3201543" cy="653066"/>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400" i="0" baseline="0">
                <a:solidFill>
                  <a:schemeClr val="accent1"/>
                </a:solidFill>
                <a:latin typeface="Arial" panose="020B0604020202020204" pitchFamily="34" charset="0"/>
                <a:cs typeface="Arial" panose="020B0604020202020204" pitchFamily="34" charset="0"/>
              </a:rPr>
              <a:t>You’re a U.S. citizen or a legal resident who has lived in the United States for at least 5 consecutive years</a:t>
            </a:r>
          </a:p>
        </p:txBody>
      </p:sp>
      <p:sp>
        <p:nvSpPr>
          <p:cNvPr id="15" name="Content Placeholder 2">
            <a:extLst>
              <a:ext uri="{FF2B5EF4-FFF2-40B4-BE49-F238E27FC236}">
                <a16:creationId xmlns:a16="http://schemas.microsoft.com/office/drawing/2014/main" id="{5CB27DEA-B97F-C7D9-B7D1-405B758C332C}"/>
              </a:ext>
            </a:extLst>
          </p:cNvPr>
          <p:cNvSpPr txBox="1"/>
          <p:nvPr/>
        </p:nvSpPr>
        <p:spPr>
          <a:xfrm>
            <a:off x="374905" y="4268755"/>
            <a:ext cx="7947162" cy="878598"/>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a:solidFill>
                  <a:schemeClr val="tx1"/>
                </a:solidFill>
                <a:latin typeface="+mj-lt"/>
              </a:rPr>
              <a:t>If you (or your spouse) have contributed payroll taxes to Medicare throughout your working life, you are eligible for Medicare when you reach age 65 — regardless of your income or health status</a:t>
            </a:r>
          </a:p>
        </p:txBody>
      </p:sp>
      <p:sp>
        <p:nvSpPr>
          <p:cNvPr id="16" name="TextBox 15">
            <a:extLst>
              <a:ext uri="{FF2B5EF4-FFF2-40B4-BE49-F238E27FC236}">
                <a16:creationId xmlns:a16="http://schemas.microsoft.com/office/drawing/2014/main" id="{3904FA6B-2833-F0F0-6270-FDECD3A8506F}"/>
              </a:ext>
            </a:extLst>
          </p:cNvPr>
          <p:cNvSpPr txBox="1"/>
          <p:nvPr/>
        </p:nvSpPr>
        <p:spPr>
          <a:xfrm>
            <a:off x="1515883" y="2244478"/>
            <a:ext cx="821800" cy="4001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000" b="1">
                <a:solidFill>
                  <a:schemeClr val="accent1"/>
                </a:solidFill>
                <a:latin typeface="+mj-lt"/>
                <a:cs typeface="Arial" panose="020B0604020202020204" pitchFamily="34" charset="0"/>
              </a:rPr>
              <a:t>OR</a:t>
            </a:r>
            <a:endParaRPr lang="en-US" sz="2000">
              <a:latin typeface="+mj-lt"/>
            </a:endParaRPr>
          </a:p>
        </p:txBody>
      </p:sp>
      <p:sp>
        <p:nvSpPr>
          <p:cNvPr id="17" name="TextBox 16">
            <a:extLst>
              <a:ext uri="{FF2B5EF4-FFF2-40B4-BE49-F238E27FC236}">
                <a16:creationId xmlns:a16="http://schemas.microsoft.com/office/drawing/2014/main" id="{3EE0715A-C8B7-09C6-2EB3-24890662551A}"/>
              </a:ext>
            </a:extLst>
          </p:cNvPr>
          <p:cNvSpPr txBox="1"/>
          <p:nvPr/>
        </p:nvSpPr>
        <p:spPr>
          <a:xfrm>
            <a:off x="4415853" y="2244478"/>
            <a:ext cx="882720" cy="4001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000" b="1">
                <a:solidFill>
                  <a:schemeClr val="accent1"/>
                </a:solidFill>
                <a:latin typeface="+mj-lt"/>
                <a:cs typeface="Arial" panose="020B0604020202020204" pitchFamily="34" charset="0"/>
              </a:rPr>
              <a:t>AND</a:t>
            </a:r>
            <a:endParaRPr lang="en-US" sz="2000">
              <a:latin typeface="+mj-lt"/>
            </a:endParaRPr>
          </a:p>
        </p:txBody>
      </p:sp>
    </p:spTree>
    <p:extLst>
      <p:ext uri="{BB962C8B-B14F-4D97-AF65-F5344CB8AC3E}">
        <p14:creationId xmlns:p14="http://schemas.microsoft.com/office/powerpoint/2010/main" val="13347235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9">
            <a:extLst>
              <a:ext uri="{FF2B5EF4-FFF2-40B4-BE49-F238E27FC236}">
                <a16:creationId xmlns:a16="http://schemas.microsoft.com/office/drawing/2014/main" id="{9B8ACCDD-6CED-3582-5815-F8A87967396A}"/>
              </a:ext>
            </a:extLst>
          </p:cNvPr>
          <p:cNvGraphicFramePr>
            <a:graphicFrameLocks noGrp="1"/>
          </p:cNvGraphicFramePr>
          <p:nvPr>
            <p:extLst>
              <p:ext uri="{D42A27DB-BD31-4B8C-83A1-F6EECF244321}">
                <p14:modId xmlns:p14="http://schemas.microsoft.com/office/powerpoint/2010/main" val="868024408"/>
              </p:ext>
            </p:extLst>
          </p:nvPr>
        </p:nvGraphicFramePr>
        <p:xfrm>
          <a:off x="2254392" y="1549016"/>
          <a:ext cx="6305583" cy="2225040"/>
        </p:xfrm>
        <a:graphic>
          <a:graphicData uri="http://schemas.openxmlformats.org/drawingml/2006/table">
            <a:tbl>
              <a:tblPr firstRow="1" bandRow="1">
                <a:tableStyleId>{5C22544A-7EE6-4342-B048-85BDC9FD1C3A}</a:tableStyleId>
              </a:tblPr>
              <a:tblGrid>
                <a:gridCol w="846615">
                  <a:extLst>
                    <a:ext uri="{9D8B030D-6E8A-4147-A177-3AD203B41FA5}">
                      <a16:colId xmlns:a16="http://schemas.microsoft.com/office/drawing/2014/main" val="2547964617"/>
                    </a:ext>
                  </a:extLst>
                </a:gridCol>
                <a:gridCol w="5458968">
                  <a:extLst>
                    <a:ext uri="{9D8B030D-6E8A-4147-A177-3AD203B41FA5}">
                      <a16:colId xmlns:a16="http://schemas.microsoft.com/office/drawing/2014/main" val="1524228866"/>
                    </a:ext>
                  </a:extLst>
                </a:gridCol>
              </a:tblGrid>
              <a:tr h="524913">
                <a:tc gridSpan="2">
                  <a:txBody>
                    <a:bodyPr/>
                    <a:lstStyle/>
                    <a:p>
                      <a:pPr marL="0" marR="0" indent="0" algn="l" defTabSz="685750" rtl="0" eaLnBrk="1" fontAlgn="auto" latinLnBrk="0" hangingPunct="1">
                        <a:lnSpc>
                          <a:spcPct val="100000"/>
                        </a:lnSpc>
                        <a:spcBef>
                          <a:spcPct val="0"/>
                        </a:spcBef>
                        <a:spcAft>
                          <a:spcPct val="0"/>
                        </a:spcAft>
                        <a:buClrTx/>
                        <a:buSzTx/>
                        <a:buFontTx/>
                        <a:buNone/>
                        <a:defRPr/>
                      </a:pPr>
                      <a:r>
                        <a:rPr lang="en-US" sz="1400" b="1">
                          <a:solidFill>
                            <a:schemeClr val="tx1"/>
                          </a:solidFill>
                        </a:rPr>
                        <a:t>Original Medicare</a:t>
                      </a:r>
                      <a:endParaRPr lang="en-US" sz="1200" b="0">
                        <a:solidFill>
                          <a:schemeClr val="tx1"/>
                        </a:solidFill>
                      </a:endParaRPr>
                    </a:p>
                    <a:p>
                      <a:pPr marL="0" marR="0" indent="0" algn="l" defTabSz="685750" rtl="0" eaLnBrk="1" fontAlgn="auto" latinLnBrk="0" hangingPunct="1">
                        <a:lnSpc>
                          <a:spcPct val="100000"/>
                        </a:lnSpc>
                        <a:spcBef>
                          <a:spcPct val="0"/>
                        </a:spcBef>
                        <a:spcAft>
                          <a:spcPct val="0"/>
                        </a:spcAft>
                        <a:buClrTx/>
                        <a:buSzTx/>
                        <a:buFontTx/>
                        <a:buNone/>
                        <a:defRPr/>
                      </a:pPr>
                      <a:r>
                        <a:rPr lang="en-US" sz="1200" b="0">
                          <a:solidFill>
                            <a:schemeClr val="tx1"/>
                          </a:solidFill>
                        </a:rPr>
                        <a:t>Offered by the federal government</a:t>
                      </a:r>
                    </a:p>
                  </a:txBody>
                  <a:tcPr marL="182880" marR="182880" marT="91440" marB="91440">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solidFill>
                  </a:tcPr>
                </a:tc>
                <a:tc hMerge="1">
                  <a:txBody>
                    <a:bodyPr/>
                    <a:lstStyle/>
                    <a:p>
                      <a:r>
                        <a:rPr lang="en-US" sz="1500"/>
                        <a:t>Original Medicare</a:t>
                      </a:r>
                      <a:br>
                        <a:rPr lang="en-US" sz="1200"/>
                      </a:br>
                      <a:r>
                        <a:rPr lang="en-US" sz="1200" b="0"/>
                        <a:t>Provided by the federal government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2856786"/>
                  </a:ext>
                </a:extLst>
              </a:tr>
              <a:tr h="822960">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400" b="1">
                          <a:latin typeface="Arial" panose="020B0604020202020204" pitchFamily="34" charset="0"/>
                        </a:rPr>
                        <a:t>Part A</a:t>
                      </a:r>
                    </a:p>
                    <a:p>
                      <a:pPr marL="0" indent="0">
                        <a:lnSpc>
                          <a:spcPct val="100000"/>
                        </a:lnSpc>
                        <a:buNone/>
                      </a:pPr>
                      <a:r>
                        <a:rPr lang="en-US" sz="1200">
                          <a:latin typeface="Arial" panose="020B0604020202020204" pitchFamily="34" charset="0"/>
                        </a:rPr>
                        <a:t>Helps pay for hospital stays and inpatient care</a:t>
                      </a:r>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2466769"/>
                  </a:ext>
                </a:extLst>
              </a:tr>
              <a:tr h="822960">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400" b="1">
                          <a:latin typeface="Arial" panose="020B0604020202020204" pitchFamily="34" charset="0"/>
                        </a:rPr>
                        <a:t>Part B</a:t>
                      </a:r>
                    </a:p>
                    <a:p>
                      <a:pPr marL="0" indent="0">
                        <a:lnSpc>
                          <a:spcPct val="100000"/>
                        </a:lnSpc>
                        <a:buNone/>
                      </a:pPr>
                      <a:r>
                        <a:rPr lang="en-US" sz="1200">
                          <a:latin typeface="Arial" panose="020B0604020202020204" pitchFamily="34" charset="0"/>
                        </a:rPr>
                        <a:t>Helps pay for provider visits and outpatient care </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8370158"/>
                  </a:ext>
                </a:extLst>
              </a:tr>
            </a:tbl>
          </a:graphicData>
        </a:graphic>
      </p:graphicFrame>
      <p:sp>
        <p:nvSpPr>
          <p:cNvPr id="2" name="Title 1">
            <a:extLst>
              <a:ext uri="{FF2B5EF4-FFF2-40B4-BE49-F238E27FC236}">
                <a16:creationId xmlns:a16="http://schemas.microsoft.com/office/drawing/2014/main" id="{8256667F-3C2F-613D-6828-DBFECA8A2396}"/>
              </a:ext>
            </a:extLst>
          </p:cNvPr>
          <p:cNvSpPr>
            <a:spLocks noGrp="1"/>
          </p:cNvSpPr>
          <p:nvPr>
            <p:ph type="title"/>
          </p:nvPr>
        </p:nvSpPr>
        <p:spPr/>
        <p:txBody>
          <a:bodyPr/>
          <a:lstStyle/>
          <a:p>
            <a:r>
              <a:rPr lang="en-US"/>
              <a:t>Understanding your Medicare choices</a:t>
            </a:r>
          </a:p>
        </p:txBody>
      </p:sp>
      <p:sp>
        <p:nvSpPr>
          <p:cNvPr id="3" name="Slide Number Placeholder 2">
            <a:extLst>
              <a:ext uri="{FF2B5EF4-FFF2-40B4-BE49-F238E27FC236}">
                <a16:creationId xmlns:a16="http://schemas.microsoft.com/office/drawing/2014/main" id="{3A7D9CE6-4AB1-A350-2395-BB7B9550F731}"/>
              </a:ext>
            </a:extLst>
          </p:cNvPr>
          <p:cNvSpPr>
            <a:spLocks noGrp="1"/>
          </p:cNvSpPr>
          <p:nvPr>
            <p:ph type="sldNum" sz="quarter" idx="12"/>
          </p:nvPr>
        </p:nvSpPr>
        <p:spPr/>
        <p:txBody>
          <a:bodyPr/>
          <a:lstStyle/>
          <a:p>
            <a:fld id="{90F9BDA0-AF0E-4BA8-B742-3B9C92A3E6FE}" type="slidenum">
              <a:rPr lang="en-US" smtClean="0"/>
              <a:t>6</a:t>
            </a:fld>
            <a:endParaRPr lang="en-US"/>
          </a:p>
        </p:txBody>
      </p:sp>
      <p:sp>
        <p:nvSpPr>
          <p:cNvPr id="7" name="TextBox 6">
            <a:extLst>
              <a:ext uri="{FF2B5EF4-FFF2-40B4-BE49-F238E27FC236}">
                <a16:creationId xmlns:a16="http://schemas.microsoft.com/office/drawing/2014/main" id="{F7D73379-066D-E5C2-30C7-A54F75499439}"/>
              </a:ext>
            </a:extLst>
          </p:cNvPr>
          <p:cNvSpPr txBox="1"/>
          <p:nvPr/>
        </p:nvSpPr>
        <p:spPr>
          <a:xfrm>
            <a:off x="374904" y="4691476"/>
            <a:ext cx="8311896" cy="58477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b="1">
                <a:latin typeface="+mj-lt"/>
              </a:rPr>
              <a:t>After you enroll in Original Medicare (Parts A and B), you may choose to enroll in additional Medicare coverage</a:t>
            </a:r>
          </a:p>
        </p:txBody>
      </p:sp>
      <p:sp>
        <p:nvSpPr>
          <p:cNvPr id="11" name="TextBox 10">
            <a:extLst>
              <a:ext uri="{FF2B5EF4-FFF2-40B4-BE49-F238E27FC236}">
                <a16:creationId xmlns:a16="http://schemas.microsoft.com/office/drawing/2014/main" id="{E8714BDA-AC75-3D6B-40C2-AAC699B7021A}"/>
              </a:ext>
            </a:extLst>
          </p:cNvPr>
          <p:cNvSpPr txBox="1"/>
          <p:nvPr/>
        </p:nvSpPr>
        <p:spPr>
          <a:xfrm>
            <a:off x="374904" y="1412471"/>
            <a:ext cx="1811705" cy="156966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00000"/>
              </a:lnSpc>
              <a:buNone/>
            </a:pPr>
            <a:r>
              <a:rPr lang="en-US" sz="3200" b="1">
                <a:latin typeface="+mj-lt"/>
              </a:rPr>
              <a:t>Step 1</a:t>
            </a:r>
          </a:p>
          <a:p>
            <a:pPr marL="0" indent="0">
              <a:lnSpc>
                <a:spcPct val="100000"/>
              </a:lnSpc>
              <a:buNone/>
            </a:pPr>
            <a:br>
              <a:rPr lang="en-US" sz="1600" b="1">
                <a:latin typeface="+mj-lt"/>
              </a:rPr>
            </a:br>
            <a:r>
              <a:rPr lang="en-US" sz="1600" b="1">
                <a:latin typeface="+mj-lt"/>
              </a:rPr>
              <a:t>Enroll in Original Medicare</a:t>
            </a:r>
          </a:p>
        </p:txBody>
      </p:sp>
      <p:pic>
        <p:nvPicPr>
          <p:cNvPr id="13" name="Picture 12">
            <a:extLst>
              <a:ext uri="{FF2B5EF4-FFF2-40B4-BE49-F238E27FC236}">
                <a16:creationId xmlns:a16="http://schemas.microsoft.com/office/drawing/2014/main" id="{1A106AC4-9590-216E-21D4-6654107A51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56365" y="2284249"/>
            <a:ext cx="548640" cy="548640"/>
          </a:xfrm>
          <a:prstGeom prst="rect">
            <a:avLst/>
          </a:prstGeom>
        </p:spPr>
      </p:pic>
      <p:pic>
        <p:nvPicPr>
          <p:cNvPr id="14" name="Picture 13">
            <a:extLst>
              <a:ext uri="{FF2B5EF4-FFF2-40B4-BE49-F238E27FC236}">
                <a16:creationId xmlns:a16="http://schemas.microsoft.com/office/drawing/2014/main" id="{141A4D45-4277-E362-AF12-CAE8737B20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6365" y="3096746"/>
            <a:ext cx="548640" cy="548640"/>
          </a:xfrm>
          <a:prstGeom prst="rect">
            <a:avLst/>
          </a:prstGeom>
        </p:spPr>
      </p:pic>
    </p:spTree>
    <p:extLst>
      <p:ext uri="{BB962C8B-B14F-4D97-AF65-F5344CB8AC3E}">
        <p14:creationId xmlns:p14="http://schemas.microsoft.com/office/powerpoint/2010/main" val="13969046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9">
            <a:extLst>
              <a:ext uri="{FF2B5EF4-FFF2-40B4-BE49-F238E27FC236}">
                <a16:creationId xmlns:a16="http://schemas.microsoft.com/office/drawing/2014/main" id="{9635E06B-CD3E-33FA-B688-CE7CB349E4D1}"/>
              </a:ext>
            </a:extLst>
          </p:cNvPr>
          <p:cNvGraphicFramePr>
            <a:graphicFrameLocks noGrp="1"/>
          </p:cNvGraphicFramePr>
          <p:nvPr/>
        </p:nvGraphicFramePr>
        <p:xfrm>
          <a:off x="2254392" y="3910557"/>
          <a:ext cx="3104785" cy="1583083"/>
        </p:xfrm>
        <a:graphic>
          <a:graphicData uri="http://schemas.openxmlformats.org/drawingml/2006/table">
            <a:tbl>
              <a:tblPr firstRow="1" bandRow="1">
                <a:tableStyleId>{5C22544A-7EE6-4342-B048-85BDC9FD1C3A}</a:tableStyleId>
              </a:tblPr>
              <a:tblGrid>
                <a:gridCol w="846615">
                  <a:extLst>
                    <a:ext uri="{9D8B030D-6E8A-4147-A177-3AD203B41FA5}">
                      <a16:colId xmlns:a16="http://schemas.microsoft.com/office/drawing/2014/main" val="2547964617"/>
                    </a:ext>
                  </a:extLst>
                </a:gridCol>
                <a:gridCol w="2258170">
                  <a:extLst>
                    <a:ext uri="{9D8B030D-6E8A-4147-A177-3AD203B41FA5}">
                      <a16:colId xmlns:a16="http://schemas.microsoft.com/office/drawing/2014/main" val="1524228866"/>
                    </a:ext>
                  </a:extLst>
                </a:gridCol>
              </a:tblGrid>
              <a:tr h="524913">
                <a:tc gridSpan="2">
                  <a:txBody>
                    <a:bodyPr/>
                    <a:lstStyle/>
                    <a:p>
                      <a:r>
                        <a:rPr lang="en-US" sz="1400" b="1">
                          <a:solidFill>
                            <a:schemeClr val="tx1"/>
                          </a:solidFill>
                        </a:rPr>
                        <a:t>Medicare Part D plan</a:t>
                      </a:r>
                      <a:br>
                        <a:rPr lang="en-US" sz="1200" b="0">
                          <a:solidFill>
                            <a:schemeClr val="tx1"/>
                          </a:solidFill>
                        </a:rPr>
                      </a:br>
                      <a:r>
                        <a:rPr lang="en-US" sz="1200" b="0">
                          <a:solidFill>
                            <a:schemeClr val="tx1"/>
                          </a:solidFill>
                        </a:rPr>
                        <a:t>Offered by private companies</a:t>
                      </a:r>
                    </a:p>
                  </a:txBody>
                  <a:tcPr marL="182880" marR="182880" marT="91440" marB="91440">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solidFill>
                  </a:tcPr>
                </a:tc>
                <a:tc hMerge="1">
                  <a:txBody>
                    <a:bodyPr/>
                    <a:lstStyle/>
                    <a:p>
                      <a:r>
                        <a:rPr lang="en-US" sz="1500"/>
                        <a:t>Original Medicare</a:t>
                      </a:r>
                      <a:br>
                        <a:rPr lang="en-US" sz="1200"/>
                      </a:br>
                      <a:r>
                        <a:rPr lang="en-US" sz="1200" b="0"/>
                        <a:t>Provided by the federal government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2856786"/>
                  </a:ext>
                </a:extLst>
              </a:tr>
              <a:tr h="1003963">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200">
                          <a:latin typeface="Arial" panose="020B0604020202020204" pitchFamily="34" charset="0"/>
                        </a:rPr>
                        <a:t>Helps pay for </a:t>
                      </a:r>
                      <a:br>
                        <a:rPr lang="en-US" sz="1200">
                          <a:latin typeface="Arial" panose="020B0604020202020204" pitchFamily="34" charset="0"/>
                        </a:rPr>
                      </a:br>
                      <a:r>
                        <a:rPr lang="en-US" sz="1200">
                          <a:latin typeface="Arial" panose="020B0604020202020204" pitchFamily="34" charset="0"/>
                        </a:rPr>
                        <a:t>prescription drugs</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2466769"/>
                  </a:ext>
                </a:extLst>
              </a:tr>
            </a:tbl>
          </a:graphicData>
        </a:graphic>
      </p:graphicFrame>
      <p:pic>
        <p:nvPicPr>
          <p:cNvPr id="24" name="Picture 23">
            <a:extLst>
              <a:ext uri="{FF2B5EF4-FFF2-40B4-BE49-F238E27FC236}">
                <a16:creationId xmlns:a16="http://schemas.microsoft.com/office/drawing/2014/main" id="{E65F025E-0FD0-86E1-15BE-24B9ED454D5C}"/>
              </a:ext>
            </a:extLst>
          </p:cNvPr>
          <p:cNvPicPr>
            <a:picLocks noChangeAspect="1"/>
          </p:cNvPicPr>
          <p:nvPr/>
        </p:nvPicPr>
        <p:blipFill>
          <a:blip r:embed="rId3"/>
          <a:stretch>
            <a:fillRect/>
          </a:stretch>
        </p:blipFill>
        <p:spPr>
          <a:xfrm>
            <a:off x="2456362" y="4742482"/>
            <a:ext cx="548641" cy="548641"/>
          </a:xfrm>
          <a:prstGeom prst="rect">
            <a:avLst/>
          </a:prstGeom>
        </p:spPr>
      </p:pic>
      <p:sp>
        <p:nvSpPr>
          <p:cNvPr id="2" name="Title 1">
            <a:extLst>
              <a:ext uri="{FF2B5EF4-FFF2-40B4-BE49-F238E27FC236}">
                <a16:creationId xmlns:a16="http://schemas.microsoft.com/office/drawing/2014/main" id="{B7E291F3-ACEA-6A2E-D35A-9D91AB94792D}"/>
              </a:ext>
            </a:extLst>
          </p:cNvPr>
          <p:cNvSpPr>
            <a:spLocks noGrp="1"/>
          </p:cNvSpPr>
          <p:nvPr>
            <p:ph type="title"/>
          </p:nvPr>
        </p:nvSpPr>
        <p:spPr/>
        <p:txBody>
          <a:bodyPr/>
          <a:lstStyle/>
          <a:p>
            <a:r>
              <a:rPr lang="en-US"/>
              <a:t>Understanding your Medicare choices</a:t>
            </a:r>
          </a:p>
        </p:txBody>
      </p:sp>
      <p:sp>
        <p:nvSpPr>
          <p:cNvPr id="3" name="Slide Number Placeholder 2">
            <a:extLst>
              <a:ext uri="{FF2B5EF4-FFF2-40B4-BE49-F238E27FC236}">
                <a16:creationId xmlns:a16="http://schemas.microsoft.com/office/drawing/2014/main" id="{67C722EA-1BA3-0252-3E05-61E6F0FEA1FF}"/>
              </a:ext>
            </a:extLst>
          </p:cNvPr>
          <p:cNvSpPr>
            <a:spLocks noGrp="1"/>
          </p:cNvSpPr>
          <p:nvPr>
            <p:ph type="sldNum" sz="quarter" idx="12"/>
          </p:nvPr>
        </p:nvSpPr>
        <p:spPr/>
        <p:txBody>
          <a:bodyPr/>
          <a:lstStyle/>
          <a:p>
            <a:fld id="{90F9BDA0-AF0E-4BA8-B742-3B9C92A3E6FE}" type="slidenum">
              <a:rPr lang="en-US" smtClean="0"/>
              <a:t>7</a:t>
            </a:fld>
            <a:endParaRPr lang="en-US"/>
          </a:p>
        </p:txBody>
      </p:sp>
      <p:sp>
        <p:nvSpPr>
          <p:cNvPr id="5" name="TextBox 4">
            <a:extLst>
              <a:ext uri="{FF2B5EF4-FFF2-40B4-BE49-F238E27FC236}">
                <a16:creationId xmlns:a16="http://schemas.microsoft.com/office/drawing/2014/main" id="{9E422FCF-BA51-E9AA-3B94-FA977D6EEDB2}"/>
              </a:ext>
            </a:extLst>
          </p:cNvPr>
          <p:cNvSpPr txBox="1"/>
          <p:nvPr/>
        </p:nvSpPr>
        <p:spPr>
          <a:xfrm>
            <a:off x="374904" y="1412471"/>
            <a:ext cx="1811705" cy="156966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00000"/>
              </a:lnSpc>
              <a:buNone/>
            </a:pPr>
            <a:r>
              <a:rPr lang="en-US" sz="3200" b="1">
                <a:latin typeface="+mj-lt"/>
              </a:rPr>
              <a:t>Step 2</a:t>
            </a:r>
          </a:p>
          <a:p>
            <a:pPr marL="0" indent="0">
              <a:lnSpc>
                <a:spcPct val="100000"/>
              </a:lnSpc>
              <a:buNone/>
            </a:pPr>
            <a:endParaRPr lang="en-US" sz="1600" b="1">
              <a:latin typeface="+mj-lt"/>
            </a:endParaRPr>
          </a:p>
          <a:p>
            <a:pPr marL="0" indent="0">
              <a:lnSpc>
                <a:spcPct val="100000"/>
              </a:lnSpc>
              <a:buNone/>
            </a:pPr>
            <a:r>
              <a:rPr lang="en-US" sz="1600" b="1">
                <a:latin typeface="+mj-lt"/>
              </a:rPr>
              <a:t>Decide if you need more coverage</a:t>
            </a:r>
          </a:p>
        </p:txBody>
      </p:sp>
      <p:graphicFrame>
        <p:nvGraphicFramePr>
          <p:cNvPr id="6" name="Table 9">
            <a:extLst>
              <a:ext uri="{FF2B5EF4-FFF2-40B4-BE49-F238E27FC236}">
                <a16:creationId xmlns:a16="http://schemas.microsoft.com/office/drawing/2014/main" id="{4ED14EAE-808B-CD2D-3E4A-9030F0B14605}"/>
              </a:ext>
            </a:extLst>
          </p:cNvPr>
          <p:cNvGraphicFramePr>
            <a:graphicFrameLocks noGrp="1"/>
          </p:cNvGraphicFramePr>
          <p:nvPr/>
        </p:nvGraphicFramePr>
        <p:xfrm>
          <a:off x="2254392" y="2089706"/>
          <a:ext cx="3108960" cy="1583083"/>
        </p:xfrm>
        <a:graphic>
          <a:graphicData uri="http://schemas.openxmlformats.org/drawingml/2006/table">
            <a:tbl>
              <a:tblPr firstRow="1" bandRow="1">
                <a:tableStyleId>{5C22544A-7EE6-4342-B048-85BDC9FD1C3A}</a:tableStyleId>
              </a:tblPr>
              <a:tblGrid>
                <a:gridCol w="850392">
                  <a:extLst>
                    <a:ext uri="{9D8B030D-6E8A-4147-A177-3AD203B41FA5}">
                      <a16:colId xmlns:a16="http://schemas.microsoft.com/office/drawing/2014/main" val="2547964617"/>
                    </a:ext>
                  </a:extLst>
                </a:gridCol>
                <a:gridCol w="2258568">
                  <a:extLst>
                    <a:ext uri="{9D8B030D-6E8A-4147-A177-3AD203B41FA5}">
                      <a16:colId xmlns:a16="http://schemas.microsoft.com/office/drawing/2014/main" val="1524228866"/>
                    </a:ext>
                  </a:extLst>
                </a:gridCol>
              </a:tblGrid>
              <a:tr h="524913">
                <a:tc gridSpan="2">
                  <a:txBody>
                    <a:bodyPr/>
                    <a:lstStyle/>
                    <a:p>
                      <a:r>
                        <a:rPr lang="en-US" sz="1400" b="1">
                          <a:solidFill>
                            <a:schemeClr val="tx1"/>
                          </a:solidFill>
                        </a:rPr>
                        <a:t>Medicare Supplement plan</a:t>
                      </a:r>
                      <a:br>
                        <a:rPr lang="en-US" sz="1200" b="0">
                          <a:solidFill>
                            <a:schemeClr val="tx1"/>
                          </a:solidFill>
                        </a:rPr>
                      </a:br>
                      <a:r>
                        <a:rPr lang="en-US" sz="1200" b="0">
                          <a:solidFill>
                            <a:schemeClr val="tx1"/>
                          </a:solidFill>
                        </a:rPr>
                        <a:t>Offered by private companies</a:t>
                      </a:r>
                    </a:p>
                  </a:txBody>
                  <a:tcPr marL="182880" marR="182880" marT="91440" marB="91440">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solidFill>
                  </a:tcPr>
                </a:tc>
                <a:tc hMerge="1">
                  <a:txBody>
                    <a:bodyPr/>
                    <a:lstStyle/>
                    <a:p>
                      <a:r>
                        <a:rPr lang="en-US" sz="1500"/>
                        <a:t>Original Medicare</a:t>
                      </a:r>
                      <a:br>
                        <a:rPr lang="en-US" sz="1200"/>
                      </a:br>
                      <a:r>
                        <a:rPr lang="en-US" sz="1200" b="0"/>
                        <a:t>Provided by the federal government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2856786"/>
                  </a:ext>
                </a:extLst>
              </a:tr>
              <a:tr h="1003963">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200">
                          <a:latin typeface="Arial" panose="020B0604020202020204" pitchFamily="34" charset="0"/>
                        </a:rPr>
                        <a:t>Helps pay for some or all of the out-of-pocket costs that come with Original Medicare</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2466769"/>
                  </a:ext>
                </a:extLst>
              </a:tr>
            </a:tbl>
          </a:graphicData>
        </a:graphic>
      </p:graphicFrame>
      <p:pic>
        <p:nvPicPr>
          <p:cNvPr id="9" name="Picture 8">
            <a:extLst>
              <a:ext uri="{FF2B5EF4-FFF2-40B4-BE49-F238E27FC236}">
                <a16:creationId xmlns:a16="http://schemas.microsoft.com/office/drawing/2014/main" id="{186B87E9-A5EE-31B0-FFCF-1AED053188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6365" y="2896259"/>
            <a:ext cx="548640" cy="548640"/>
          </a:xfrm>
          <a:prstGeom prst="rect">
            <a:avLst/>
          </a:prstGeom>
        </p:spPr>
      </p:pic>
      <p:graphicFrame>
        <p:nvGraphicFramePr>
          <p:cNvPr id="15" name="Table 9">
            <a:extLst>
              <a:ext uri="{FF2B5EF4-FFF2-40B4-BE49-F238E27FC236}">
                <a16:creationId xmlns:a16="http://schemas.microsoft.com/office/drawing/2014/main" id="{77A04A3A-5B0F-8BF8-7268-A95FB278BAA0}"/>
              </a:ext>
            </a:extLst>
          </p:cNvPr>
          <p:cNvGraphicFramePr>
            <a:graphicFrameLocks noGrp="1"/>
          </p:cNvGraphicFramePr>
          <p:nvPr/>
        </p:nvGraphicFramePr>
        <p:xfrm>
          <a:off x="5538282" y="2089706"/>
          <a:ext cx="3104785" cy="3413760"/>
        </p:xfrm>
        <a:graphic>
          <a:graphicData uri="http://schemas.openxmlformats.org/drawingml/2006/table">
            <a:tbl>
              <a:tblPr firstRow="1" bandRow="1">
                <a:tableStyleId>{5C22544A-7EE6-4342-B048-85BDC9FD1C3A}</a:tableStyleId>
              </a:tblPr>
              <a:tblGrid>
                <a:gridCol w="846615">
                  <a:extLst>
                    <a:ext uri="{9D8B030D-6E8A-4147-A177-3AD203B41FA5}">
                      <a16:colId xmlns:a16="http://schemas.microsoft.com/office/drawing/2014/main" val="2547964617"/>
                    </a:ext>
                  </a:extLst>
                </a:gridCol>
                <a:gridCol w="2258170">
                  <a:extLst>
                    <a:ext uri="{9D8B030D-6E8A-4147-A177-3AD203B41FA5}">
                      <a16:colId xmlns:a16="http://schemas.microsoft.com/office/drawing/2014/main" val="1524228866"/>
                    </a:ext>
                  </a:extLst>
                </a:gridCol>
              </a:tblGrid>
              <a:tr h="524913">
                <a:tc gridSpan="2">
                  <a:txBody>
                    <a:bodyPr/>
                    <a:lstStyle/>
                    <a:p>
                      <a:r>
                        <a:rPr lang="en-US" sz="1400" b="1">
                          <a:solidFill>
                            <a:schemeClr val="tx1"/>
                          </a:solidFill>
                        </a:rPr>
                        <a:t>Medicare Advantage plan</a:t>
                      </a:r>
                      <a:br>
                        <a:rPr lang="en-US" sz="1200" b="0">
                          <a:solidFill>
                            <a:schemeClr val="tx1"/>
                          </a:solidFill>
                        </a:rPr>
                      </a:br>
                      <a:r>
                        <a:rPr lang="en-US" sz="1200" b="0">
                          <a:solidFill>
                            <a:schemeClr val="tx1"/>
                          </a:solidFill>
                        </a:rPr>
                        <a:t>Offered by private companies</a:t>
                      </a:r>
                    </a:p>
                  </a:txBody>
                  <a:tcPr marL="182880" marR="182880" marT="91440" marB="91440">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solidFill>
                  </a:tcPr>
                </a:tc>
                <a:tc hMerge="1">
                  <a:txBody>
                    <a:bodyPr/>
                    <a:lstStyle/>
                    <a:p>
                      <a:r>
                        <a:rPr lang="en-US" sz="1500"/>
                        <a:t>Original Medicare</a:t>
                      </a:r>
                      <a:br>
                        <a:rPr lang="en-US" sz="1200"/>
                      </a:br>
                      <a:r>
                        <a:rPr lang="en-US" sz="1200" b="0"/>
                        <a:t>Provided by the federal government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2856786"/>
                  </a:ext>
                </a:extLst>
              </a:tr>
              <a:tr h="1005840">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400" b="1">
                          <a:latin typeface="Arial" panose="020B0604020202020204" pitchFamily="34" charset="0"/>
                        </a:rPr>
                        <a:t>Part C</a:t>
                      </a:r>
                    </a:p>
                    <a:p>
                      <a:pPr marL="0" indent="0">
                        <a:lnSpc>
                          <a:spcPct val="100000"/>
                        </a:lnSpc>
                        <a:buNone/>
                      </a:pPr>
                      <a:r>
                        <a:rPr lang="en-US" sz="1200">
                          <a:latin typeface="Arial" panose="020B0604020202020204" pitchFamily="34" charset="0"/>
                        </a:rPr>
                        <a:t>Combines Part A (hospital insurance) and Part B (medical insurance) in 1 plan</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2466769"/>
                  </a:ext>
                </a:extLst>
              </a:tr>
              <a:tr h="914400">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400" b="1">
                          <a:latin typeface="Arial" panose="020B0604020202020204" pitchFamily="34" charset="0"/>
                        </a:rPr>
                        <a:t>Part D</a:t>
                      </a:r>
                    </a:p>
                    <a:p>
                      <a:pPr marL="0" indent="0">
                        <a:lnSpc>
                          <a:spcPct val="100000"/>
                        </a:lnSpc>
                        <a:buNone/>
                      </a:pPr>
                      <a:r>
                        <a:rPr lang="en-US" sz="1200">
                          <a:latin typeface="Arial" panose="020B0604020202020204" pitchFamily="34" charset="0"/>
                        </a:rPr>
                        <a:t>Usually includes prescription drug coverage</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4271306"/>
                  </a:ext>
                </a:extLst>
              </a:tr>
              <a:tr h="914400">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200">
                          <a:latin typeface="Arial" panose="020B0604020202020204" pitchFamily="34" charset="0"/>
                        </a:rPr>
                        <a:t>Provides additional benefits, services and programs not provided by Original Medicare</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753690"/>
                  </a:ext>
                </a:extLst>
              </a:tr>
            </a:tbl>
          </a:graphicData>
        </a:graphic>
      </p:graphicFrame>
      <p:pic>
        <p:nvPicPr>
          <p:cNvPr id="17" name="Picture 16">
            <a:extLst>
              <a:ext uri="{FF2B5EF4-FFF2-40B4-BE49-F238E27FC236}">
                <a16:creationId xmlns:a16="http://schemas.microsoft.com/office/drawing/2014/main" id="{F99232C8-F3E9-E884-DA9D-CF5B54D1693E}"/>
              </a:ext>
            </a:extLst>
          </p:cNvPr>
          <p:cNvPicPr>
            <a:picLocks noChangeAspect="1"/>
          </p:cNvPicPr>
          <p:nvPr/>
        </p:nvPicPr>
        <p:blipFill>
          <a:blip r:embed="rId5"/>
          <a:stretch>
            <a:fillRect/>
          </a:stretch>
        </p:blipFill>
        <p:spPr>
          <a:xfrm>
            <a:off x="5740254" y="2896259"/>
            <a:ext cx="548641" cy="548641"/>
          </a:xfrm>
          <a:prstGeom prst="rect">
            <a:avLst/>
          </a:prstGeom>
        </p:spPr>
      </p:pic>
      <p:pic>
        <p:nvPicPr>
          <p:cNvPr id="18" name="Picture 17">
            <a:extLst>
              <a:ext uri="{FF2B5EF4-FFF2-40B4-BE49-F238E27FC236}">
                <a16:creationId xmlns:a16="http://schemas.microsoft.com/office/drawing/2014/main" id="{B74C2260-B474-66CC-32FD-2A1F1E8F5C7D}"/>
              </a:ext>
            </a:extLst>
          </p:cNvPr>
          <p:cNvPicPr>
            <a:picLocks noChangeAspect="1"/>
          </p:cNvPicPr>
          <p:nvPr/>
        </p:nvPicPr>
        <p:blipFill>
          <a:blip r:embed="rId3"/>
          <a:stretch>
            <a:fillRect/>
          </a:stretch>
        </p:blipFill>
        <p:spPr>
          <a:xfrm>
            <a:off x="5740253" y="3870330"/>
            <a:ext cx="548641" cy="548641"/>
          </a:xfrm>
          <a:prstGeom prst="rect">
            <a:avLst/>
          </a:prstGeom>
        </p:spPr>
      </p:pic>
      <p:pic>
        <p:nvPicPr>
          <p:cNvPr id="19" name="Picture 18">
            <a:extLst>
              <a:ext uri="{FF2B5EF4-FFF2-40B4-BE49-F238E27FC236}">
                <a16:creationId xmlns:a16="http://schemas.microsoft.com/office/drawing/2014/main" id="{12391B28-21FF-32B4-CE5D-8D674F3A70BA}"/>
              </a:ext>
            </a:extLst>
          </p:cNvPr>
          <p:cNvPicPr>
            <a:picLocks noChangeAspect="1"/>
          </p:cNvPicPr>
          <p:nvPr/>
        </p:nvPicPr>
        <p:blipFill>
          <a:blip r:embed="rId6"/>
          <a:stretch>
            <a:fillRect/>
          </a:stretch>
        </p:blipFill>
        <p:spPr>
          <a:xfrm>
            <a:off x="5740255" y="4737538"/>
            <a:ext cx="548640" cy="548640"/>
          </a:xfrm>
          <a:prstGeom prst="rect">
            <a:avLst/>
          </a:prstGeom>
        </p:spPr>
      </p:pic>
      <p:sp>
        <p:nvSpPr>
          <p:cNvPr id="20" name="TextBox 19">
            <a:extLst>
              <a:ext uri="{FF2B5EF4-FFF2-40B4-BE49-F238E27FC236}">
                <a16:creationId xmlns:a16="http://schemas.microsoft.com/office/drawing/2014/main" id="{48E5302E-DB58-ADBB-1E3C-4D4798974E37}"/>
              </a:ext>
            </a:extLst>
          </p:cNvPr>
          <p:cNvSpPr txBox="1"/>
          <p:nvPr/>
        </p:nvSpPr>
        <p:spPr>
          <a:xfrm>
            <a:off x="2227556" y="1412471"/>
            <a:ext cx="3131621"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00000"/>
              </a:lnSpc>
              <a:buNone/>
            </a:pPr>
            <a:r>
              <a:rPr lang="en-US" sz="1400" b="1"/>
              <a:t>Option 1: </a:t>
            </a:r>
            <a:r>
              <a:rPr lang="en-US" sz="1400"/>
              <a:t>Add 1 or both of the following to Original Medicare</a:t>
            </a:r>
          </a:p>
        </p:txBody>
      </p:sp>
      <p:sp>
        <p:nvSpPr>
          <p:cNvPr id="21" name="TextBox 20">
            <a:extLst>
              <a:ext uri="{FF2B5EF4-FFF2-40B4-BE49-F238E27FC236}">
                <a16:creationId xmlns:a16="http://schemas.microsoft.com/office/drawing/2014/main" id="{749A9F52-D7C3-C3B8-7B4B-8B71997C49AC}"/>
              </a:ext>
            </a:extLst>
          </p:cNvPr>
          <p:cNvSpPr txBox="1"/>
          <p:nvPr/>
        </p:nvSpPr>
        <p:spPr>
          <a:xfrm>
            <a:off x="5527350" y="1412471"/>
            <a:ext cx="3131621"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00000"/>
              </a:lnSpc>
              <a:buNone/>
            </a:pPr>
            <a:r>
              <a:rPr lang="en-US" sz="1400" b="1"/>
              <a:t>Option 2: </a:t>
            </a:r>
            <a:r>
              <a:rPr lang="en-US" sz="1400"/>
              <a:t>Choose a Medicare Advantage (Part C) plan</a:t>
            </a:r>
          </a:p>
        </p:txBody>
      </p:sp>
    </p:spTree>
    <p:extLst>
      <p:ext uri="{BB962C8B-B14F-4D97-AF65-F5344CB8AC3E}">
        <p14:creationId xmlns:p14="http://schemas.microsoft.com/office/powerpoint/2010/main" val="24604580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D295-E86C-7DF3-1692-EBF0570F8808}"/>
              </a:ext>
            </a:extLst>
          </p:cNvPr>
          <p:cNvSpPr>
            <a:spLocks noGrp="1"/>
          </p:cNvSpPr>
          <p:nvPr>
            <p:ph type="ctrTitle"/>
          </p:nvPr>
        </p:nvSpPr>
        <p:spPr/>
        <p:txBody>
          <a:bodyPr/>
          <a:lstStyle/>
          <a:p>
            <a:r>
              <a:rPr lang="en-US" dirty="0"/>
              <a:t>Plan benefits, programs and features</a:t>
            </a:r>
          </a:p>
        </p:txBody>
      </p:sp>
    </p:spTree>
    <p:extLst>
      <p:ext uri="{BB962C8B-B14F-4D97-AF65-F5344CB8AC3E}">
        <p14:creationId xmlns:p14="http://schemas.microsoft.com/office/powerpoint/2010/main" val="9517119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Placeholder 17">
            <a:extLst>
              <a:ext uri="{FF2B5EF4-FFF2-40B4-BE49-F238E27FC236}">
                <a16:creationId xmlns:a16="http://schemas.microsoft.com/office/drawing/2014/main" id="{979D23DB-9E88-9822-7E2E-D365FF848270}"/>
              </a:ext>
            </a:extLst>
          </p:cNvPr>
          <p:cNvGraphicFramePr>
            <a:graphicFrameLocks noGrp="1"/>
          </p:cNvGraphicFramePr>
          <p:nvPr>
            <p:extLst>
              <p:ext uri="{D42A27DB-BD31-4B8C-83A1-F6EECF244321}">
                <p14:modId xmlns:p14="http://schemas.microsoft.com/office/powerpoint/2010/main" val="2279010671"/>
              </p:ext>
            </p:extLst>
          </p:nvPr>
        </p:nvGraphicFramePr>
        <p:xfrm>
          <a:off x="311486" y="3042158"/>
          <a:ext cx="8229600" cy="1663363"/>
        </p:xfrm>
        <a:graphic>
          <a:graphicData uri="http://schemas.openxmlformats.org/drawingml/2006/table">
            <a:tbl>
              <a:tblPr firstRow="1" bandRow="1">
                <a:tableStyleId>{073A0DAA-6AF3-43AB-8588-CEC1D06C72B9}</a:tableStyleId>
              </a:tblPr>
              <a:tblGrid>
                <a:gridCol w="1935328">
                  <a:extLst>
                    <a:ext uri="{9D8B030D-6E8A-4147-A177-3AD203B41FA5}">
                      <a16:colId xmlns:a16="http://schemas.microsoft.com/office/drawing/2014/main" val="2655249394"/>
                    </a:ext>
                  </a:extLst>
                </a:gridCol>
                <a:gridCol w="1935328">
                  <a:extLst>
                    <a:ext uri="{9D8B030D-6E8A-4147-A177-3AD203B41FA5}">
                      <a16:colId xmlns:a16="http://schemas.microsoft.com/office/drawing/2014/main" val="160962690"/>
                    </a:ext>
                  </a:extLst>
                </a:gridCol>
                <a:gridCol w="2009108">
                  <a:extLst>
                    <a:ext uri="{9D8B030D-6E8A-4147-A177-3AD203B41FA5}">
                      <a16:colId xmlns:a16="http://schemas.microsoft.com/office/drawing/2014/main" val="489532372"/>
                    </a:ext>
                  </a:extLst>
                </a:gridCol>
                <a:gridCol w="2349836">
                  <a:extLst>
                    <a:ext uri="{9D8B030D-6E8A-4147-A177-3AD203B41FA5}">
                      <a16:colId xmlns:a16="http://schemas.microsoft.com/office/drawing/2014/main" val="3842579358"/>
                    </a:ext>
                  </a:extLst>
                </a:gridCol>
              </a:tblGrid>
              <a:tr h="0">
                <a:tc>
                  <a:txBody>
                    <a:bodyPr/>
                    <a:lstStyle/>
                    <a:p>
                      <a:pPr>
                        <a:lnSpc>
                          <a:spcPct val="100000"/>
                        </a:lnSpc>
                      </a:pPr>
                      <a:r>
                        <a:rPr lang="en-US" sz="1400" b="1" i="0" baseline="0">
                          <a:solidFill>
                            <a:schemeClr val="accent1"/>
                          </a:solidFill>
                          <a:latin typeface="Arial" panose="020B0604020202020204" pitchFamily="34" charset="0"/>
                          <a:cs typeface="Arial" panose="020B0604020202020204" pitchFamily="34" charset="0"/>
                        </a:rPr>
                        <a:t>All the benefits </a:t>
                      </a:r>
                      <a:br>
                        <a:rPr lang="en-US" sz="1400" b="1" i="0" baseline="0">
                          <a:solidFill>
                            <a:schemeClr val="accent1"/>
                          </a:solidFill>
                          <a:latin typeface="Arial" panose="020B0604020202020204" pitchFamily="34" charset="0"/>
                          <a:cs typeface="Arial" panose="020B0604020202020204" pitchFamily="34" charset="0"/>
                        </a:rPr>
                      </a:br>
                      <a:r>
                        <a:rPr lang="en-US" sz="1400" b="1" i="0" baseline="0">
                          <a:solidFill>
                            <a:schemeClr val="accent1"/>
                          </a:solidFill>
                          <a:latin typeface="Arial" panose="020B0604020202020204" pitchFamily="34" charset="0"/>
                          <a:cs typeface="Arial" panose="020B0604020202020204" pitchFamily="34" charset="0"/>
                        </a:rPr>
                        <a:t>of Part A</a:t>
                      </a:r>
                    </a:p>
                  </a:txBody>
                  <a:tcPr marL="182880" marR="182880" marT="0" marB="91440" anchor="b">
                    <a:lnB w="12700" cap="flat" cmpd="sng" algn="ctr">
                      <a:noFill/>
                      <a:prstDash val="solid"/>
                      <a:round/>
                      <a:headEnd type="none" w="med" len="med"/>
                      <a:tailEnd type="none" w="med" len="med"/>
                    </a:lnB>
                    <a:noFill/>
                  </a:tcPr>
                </a:tc>
                <a:tc>
                  <a:txBody>
                    <a:bodyPr/>
                    <a:lstStyle/>
                    <a:p>
                      <a:pPr>
                        <a:lnSpc>
                          <a:spcPct val="100000"/>
                        </a:lnSpc>
                      </a:pPr>
                      <a:r>
                        <a:rPr lang="en-US" sz="1400" b="1" i="0" baseline="0">
                          <a:solidFill>
                            <a:schemeClr val="accent1"/>
                          </a:solidFill>
                          <a:latin typeface="Arial" panose="020B0604020202020204" pitchFamily="34" charset="0"/>
                          <a:cs typeface="Arial" panose="020B0604020202020204" pitchFamily="34" charset="0"/>
                        </a:rPr>
                        <a:t>All the benefits </a:t>
                      </a:r>
                      <a:br>
                        <a:rPr lang="en-US" sz="1400" b="1" i="0" baseline="0">
                          <a:solidFill>
                            <a:schemeClr val="accent1"/>
                          </a:solidFill>
                          <a:latin typeface="Arial" panose="020B0604020202020204" pitchFamily="34" charset="0"/>
                          <a:cs typeface="Arial" panose="020B0604020202020204" pitchFamily="34" charset="0"/>
                        </a:rPr>
                      </a:br>
                      <a:r>
                        <a:rPr lang="en-US" sz="1400" b="1" i="0" baseline="0">
                          <a:solidFill>
                            <a:schemeClr val="accent1"/>
                          </a:solidFill>
                          <a:latin typeface="Arial" panose="020B0604020202020204" pitchFamily="34" charset="0"/>
                          <a:cs typeface="Arial" panose="020B0604020202020204" pitchFamily="34" charset="0"/>
                        </a:rPr>
                        <a:t>of Part B</a:t>
                      </a:r>
                    </a:p>
                  </a:txBody>
                  <a:tcPr marL="182880" marR="182880" marT="0" marB="91440" anchor="b">
                    <a:lnB w="12700" cap="flat" cmpd="sng" algn="ctr">
                      <a:noFill/>
                      <a:prstDash val="solid"/>
                      <a:round/>
                      <a:headEnd type="none" w="med" len="med"/>
                      <a:tailEnd type="none" w="med" len="med"/>
                    </a:lnB>
                    <a:no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400" b="1" i="0" baseline="0">
                          <a:solidFill>
                            <a:schemeClr val="accent1"/>
                          </a:solidFill>
                          <a:latin typeface="Arial" panose="020B0604020202020204" pitchFamily="34" charset="0"/>
                          <a:cs typeface="Arial" panose="020B0604020202020204" pitchFamily="34" charset="0"/>
                        </a:rPr>
                        <a:t>Part D/prescription </a:t>
                      </a:r>
                      <a:br>
                        <a:rPr lang="en-US" sz="1400" b="1" i="0" baseline="0">
                          <a:solidFill>
                            <a:schemeClr val="accent1"/>
                          </a:solidFill>
                          <a:latin typeface="Arial" panose="020B0604020202020204" pitchFamily="34" charset="0"/>
                          <a:cs typeface="Arial" panose="020B0604020202020204" pitchFamily="34" charset="0"/>
                        </a:rPr>
                      </a:br>
                      <a:r>
                        <a:rPr lang="en-US" sz="1400" b="1" i="0" baseline="0">
                          <a:solidFill>
                            <a:schemeClr val="accent1"/>
                          </a:solidFill>
                          <a:latin typeface="Arial" panose="020B0604020202020204" pitchFamily="34" charset="0"/>
                          <a:cs typeface="Arial" panose="020B0604020202020204" pitchFamily="34" charset="0"/>
                        </a:rPr>
                        <a:t>drug coverage</a:t>
                      </a:r>
                    </a:p>
                  </a:txBody>
                  <a:tcPr marL="182880" marR="182880" marT="0" marB="91440" anchor="b">
                    <a:lnB w="12700" cap="flat" cmpd="sng" algn="ctr">
                      <a:noFill/>
                      <a:prstDash val="solid"/>
                      <a:round/>
                      <a:headEnd type="none" w="med" len="med"/>
                      <a:tailEnd type="none" w="med" len="med"/>
                    </a:lnB>
                    <a:no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400" b="1" i="0" baseline="0">
                          <a:solidFill>
                            <a:schemeClr val="accent1"/>
                          </a:solidFill>
                          <a:latin typeface="Arial" panose="020B0604020202020204" pitchFamily="34" charset="0"/>
                          <a:cs typeface="Arial" panose="020B0604020202020204" pitchFamily="34" charset="0"/>
                        </a:rPr>
                        <a:t>Additional benefits, programs and features</a:t>
                      </a:r>
                    </a:p>
                  </a:txBody>
                  <a:tcPr marL="182880" marR="182880" marT="0" marB="91440" anchor="b">
                    <a:lnB w="12700" cap="flat" cmpd="sng" algn="ctr">
                      <a:noFill/>
                      <a:prstDash val="solid"/>
                      <a:round/>
                      <a:headEnd type="none" w="med" len="med"/>
                      <a:tailEnd type="none" w="med" len="med"/>
                    </a:lnB>
                    <a:noFill/>
                  </a:tcPr>
                </a:tc>
                <a:extLst>
                  <a:ext uri="{0D108BD9-81ED-4DB2-BD59-A6C34878D82A}">
                    <a16:rowId xmlns:a16="http://schemas.microsoft.com/office/drawing/2014/main" val="2157158512"/>
                  </a:ext>
                </a:extLst>
              </a:tr>
              <a:tr h="1145203">
                <a:tc>
                  <a:txBody>
                    <a:bodyPr/>
                    <a:lstStyle/>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Hospital stays</a:t>
                      </a:r>
                    </a:p>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Skilled nursing</a:t>
                      </a:r>
                    </a:p>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Home health</a:t>
                      </a:r>
                      <a:endParaRPr lang="en-US" sz="1200">
                        <a:latin typeface="Arial" panose="020B0604020202020204" pitchFamily="34" charset="0"/>
                        <a:cs typeface="Arial" panose="020B0604020202020204" pitchFamily="34" charset="0"/>
                      </a:endParaRPr>
                    </a:p>
                  </a:txBody>
                  <a:tcPr marL="182880" marR="182880">
                    <a:lnT w="12700" cap="flat" cmpd="sng" algn="ctr">
                      <a:noFill/>
                      <a:prstDash val="solid"/>
                      <a:round/>
                      <a:headEnd type="none" w="med" len="med"/>
                      <a:tailEnd type="none" w="med" len="med"/>
                    </a:lnT>
                    <a:lnB w="12700" cmpd="sng">
                      <a:noFill/>
                    </a:lnB>
                    <a:noFill/>
                  </a:tcPr>
                </a:tc>
                <a:tc>
                  <a:txBody>
                    <a:bodyPr/>
                    <a:lstStyle/>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Provider visits</a:t>
                      </a:r>
                    </a:p>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Outpatient care</a:t>
                      </a:r>
                    </a:p>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Screenings and shots</a:t>
                      </a:r>
                    </a:p>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Lab tests</a:t>
                      </a:r>
                      <a:endParaRPr lang="en-US" sz="1200">
                        <a:latin typeface="Arial" panose="020B0604020202020204" pitchFamily="34" charset="0"/>
                        <a:cs typeface="Arial" panose="020B0604020202020204" pitchFamily="34" charset="0"/>
                      </a:endParaRPr>
                    </a:p>
                  </a:txBody>
                  <a:tcPr marL="182880" marR="182880">
                    <a:lnT w="12700" cap="flat" cmpd="sng" algn="ctr">
                      <a:noFill/>
                      <a:prstDash val="solid"/>
                      <a:round/>
                      <a:headEnd type="none" w="med" len="med"/>
                      <a:tailEnd type="none" w="med" len="med"/>
                    </a:lnT>
                    <a:lnB w="12700" cmpd="sng">
                      <a:noFill/>
                    </a:lnB>
                    <a:noFill/>
                  </a:tcPr>
                </a:tc>
                <a:tc>
                  <a:txBody>
                    <a:bodyPr/>
                    <a:lstStyle/>
                    <a:p>
                      <a:pPr marL="0" marR="0" lvl="0" indent="0" algn="l" defTabSz="914400" rtl="0" eaLnBrk="1" fontAlgn="auto" latinLnBrk="0" hangingPunct="1">
                        <a:lnSpc>
                          <a:spcPct val="100000"/>
                        </a:lnSpc>
                        <a:spcBef>
                          <a:spcPct val="0"/>
                        </a:spcBef>
                        <a:spcAft>
                          <a:spcPts val="600"/>
                        </a:spcAft>
                        <a:buClr>
                          <a:schemeClr val="accent1"/>
                        </a:buClr>
                        <a:buSzTx/>
                        <a:buFont typeface="Arial" panose="020B0604020202020204" pitchFamily="34" charset="0"/>
                        <a:buNone/>
                        <a:defRPr/>
                      </a:pPr>
                      <a:r>
                        <a:rPr kumimoji="0" lang="en-US" sz="12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Included in </a:t>
                      </a:r>
                      <a:r>
                        <a:rPr lang="en-US" sz="1200" dirty="0">
                          <a:solidFill>
                            <a:schemeClr val="tx1"/>
                          </a:solidFill>
                          <a:effectLst/>
                          <a:latin typeface="Arial" panose="020B0604020202020204" pitchFamily="34" charset="0"/>
                          <a:cs typeface="Arial" panose="020B0604020202020204" pitchFamily="34" charset="0"/>
                        </a:rPr>
                        <a:t>your </a:t>
                      </a:r>
                      <a:br>
                        <a:rPr kumimoji="0" lang="en-US" sz="12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Medicare Advantage plan</a:t>
                      </a:r>
                      <a:endParaRPr lang="en-US" sz="1200" dirty="0">
                        <a:latin typeface="Arial" panose="020B0604020202020204" pitchFamily="34" charset="0"/>
                        <a:cs typeface="Arial" panose="020B0604020202020204" pitchFamily="34" charset="0"/>
                      </a:endParaRPr>
                    </a:p>
                  </a:txBody>
                  <a:tcPr marL="182880" marR="182880">
                    <a:lnT w="12700" cap="flat" cmpd="sng" algn="ctr">
                      <a:noFill/>
                      <a:prstDash val="solid"/>
                      <a:round/>
                      <a:headEnd type="none" w="med" len="med"/>
                      <a:tailEnd type="none" w="med" len="med"/>
                    </a:lnT>
                    <a:lnB w="12700" cmpd="sng">
                      <a:noFill/>
                    </a:lnB>
                    <a:noFill/>
                  </a:tcPr>
                </a:tc>
                <a:tc>
                  <a:txBody>
                    <a:bodyPr/>
                    <a:lstStyle/>
                    <a:p>
                      <a:r>
                        <a:rPr lang="en-US" sz="1200" dirty="0">
                          <a:solidFill>
                            <a:schemeClr val="tx1"/>
                          </a:solidFill>
                          <a:latin typeface="Arial" panose="020B0604020202020204" pitchFamily="34" charset="0"/>
                          <a:cs typeface="Arial" panose="020B0604020202020204" pitchFamily="34" charset="0"/>
                        </a:rPr>
                        <a:t>Bundled with your plan </a:t>
                      </a:r>
                    </a:p>
                  </a:txBody>
                  <a:tcPr marL="182880" marR="182880">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4111427777"/>
                  </a:ext>
                </a:extLst>
              </a:tr>
            </a:tbl>
          </a:graphicData>
        </a:graphic>
      </p:graphicFrame>
      <p:pic>
        <p:nvPicPr>
          <p:cNvPr id="15" name="Picture 14">
            <a:extLst>
              <a:ext uri="{FF2B5EF4-FFF2-40B4-BE49-F238E27FC236}">
                <a16:creationId xmlns:a16="http://schemas.microsoft.com/office/drawing/2014/main" id="{C35936D5-887E-AC5F-BF15-E1D28825481C}"/>
              </a:ext>
            </a:extLst>
          </p:cNvPr>
          <p:cNvPicPr>
            <a:picLocks noChangeAspect="1"/>
          </p:cNvPicPr>
          <p:nvPr/>
        </p:nvPicPr>
        <p:blipFill>
          <a:blip r:embed="rId3"/>
          <a:stretch>
            <a:fillRect/>
          </a:stretch>
        </p:blipFill>
        <p:spPr>
          <a:xfrm>
            <a:off x="517789" y="2049975"/>
            <a:ext cx="813816" cy="813816"/>
          </a:xfrm>
          <a:prstGeom prst="rect">
            <a:avLst/>
          </a:prstGeom>
        </p:spPr>
      </p:pic>
      <p:pic>
        <p:nvPicPr>
          <p:cNvPr id="16" name="Picture 15">
            <a:extLst>
              <a:ext uri="{FF2B5EF4-FFF2-40B4-BE49-F238E27FC236}">
                <a16:creationId xmlns:a16="http://schemas.microsoft.com/office/drawing/2014/main" id="{397641AF-E73D-1CC9-5CAE-A9FF5F5BF94C}"/>
              </a:ext>
            </a:extLst>
          </p:cNvPr>
          <p:cNvPicPr>
            <a:picLocks noChangeAspect="1"/>
          </p:cNvPicPr>
          <p:nvPr/>
        </p:nvPicPr>
        <p:blipFill>
          <a:blip r:embed="rId4"/>
          <a:stretch>
            <a:fillRect/>
          </a:stretch>
        </p:blipFill>
        <p:spPr>
          <a:xfrm>
            <a:off x="2460242" y="2043064"/>
            <a:ext cx="813816" cy="813816"/>
          </a:xfrm>
          <a:prstGeom prst="rect">
            <a:avLst/>
          </a:prstGeom>
        </p:spPr>
      </p:pic>
      <p:pic>
        <p:nvPicPr>
          <p:cNvPr id="17" name="Picture 16">
            <a:extLst>
              <a:ext uri="{FF2B5EF4-FFF2-40B4-BE49-F238E27FC236}">
                <a16:creationId xmlns:a16="http://schemas.microsoft.com/office/drawing/2014/main" id="{DF2B38CE-9CF0-C85C-05F7-A3C68B4E05BA}"/>
              </a:ext>
            </a:extLst>
          </p:cNvPr>
          <p:cNvPicPr>
            <a:picLocks noChangeAspect="1"/>
          </p:cNvPicPr>
          <p:nvPr/>
        </p:nvPicPr>
        <p:blipFill>
          <a:blip r:embed="rId5"/>
          <a:stretch>
            <a:fillRect/>
          </a:stretch>
        </p:blipFill>
        <p:spPr>
          <a:xfrm>
            <a:off x="4389995" y="2049975"/>
            <a:ext cx="813816" cy="813816"/>
          </a:xfrm>
          <a:prstGeom prst="rect">
            <a:avLst/>
          </a:prstGeom>
        </p:spPr>
      </p:pic>
      <p:pic>
        <p:nvPicPr>
          <p:cNvPr id="18" name="Picture 17">
            <a:extLst>
              <a:ext uri="{FF2B5EF4-FFF2-40B4-BE49-F238E27FC236}">
                <a16:creationId xmlns:a16="http://schemas.microsoft.com/office/drawing/2014/main" id="{D5BE234E-C7FB-C4C9-38B7-959E878790ED}"/>
              </a:ext>
            </a:extLst>
          </p:cNvPr>
          <p:cNvPicPr>
            <a:picLocks noChangeAspect="1"/>
          </p:cNvPicPr>
          <p:nvPr/>
        </p:nvPicPr>
        <p:blipFill>
          <a:blip r:embed="rId6"/>
          <a:stretch>
            <a:fillRect/>
          </a:stretch>
        </p:blipFill>
        <p:spPr>
          <a:xfrm>
            <a:off x="6346307" y="2043064"/>
            <a:ext cx="813816" cy="813816"/>
          </a:xfrm>
          <a:prstGeom prst="rect">
            <a:avLst/>
          </a:prstGeom>
        </p:spPr>
      </p:pic>
      <p:sp>
        <p:nvSpPr>
          <p:cNvPr id="19" name="Title 1">
            <a:extLst>
              <a:ext uri="{FF2B5EF4-FFF2-40B4-BE49-F238E27FC236}">
                <a16:creationId xmlns:a16="http://schemas.microsoft.com/office/drawing/2014/main" id="{9C2F7152-6879-F17E-EA61-F83D7677D73C}"/>
              </a:ext>
            </a:extLst>
          </p:cNvPr>
          <p:cNvSpPr txBox="1"/>
          <p:nvPr/>
        </p:nvSpPr>
        <p:spPr>
          <a:xfrm>
            <a:off x="374903" y="4847276"/>
            <a:ext cx="8166182" cy="48359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400">
                <a:latin typeface="+mn-lt"/>
              </a:rPr>
              <a:t>Medicare Advantage (Part C) plans are provided through private insurers like UnitedHealthcare</a:t>
            </a:r>
          </a:p>
        </p:txBody>
      </p:sp>
      <p:sp>
        <p:nvSpPr>
          <p:cNvPr id="9" name="Title 6">
            <a:extLst>
              <a:ext uri="{FF2B5EF4-FFF2-40B4-BE49-F238E27FC236}">
                <a16:creationId xmlns:a16="http://schemas.microsoft.com/office/drawing/2014/main" id="{93DCF908-D00B-DD1B-3F5D-B291D139D87E}"/>
              </a:ext>
            </a:extLst>
          </p:cNvPr>
          <p:cNvSpPr txBox="1"/>
          <p:nvPr/>
        </p:nvSpPr>
        <p:spPr>
          <a:xfrm>
            <a:off x="371801" y="660288"/>
            <a:ext cx="8323312" cy="743571"/>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Plan highlights</a:t>
            </a:r>
          </a:p>
        </p:txBody>
      </p:sp>
      <p:sp>
        <p:nvSpPr>
          <p:cNvPr id="14" name="Slide Number Placeholder 2">
            <a:extLst>
              <a:ext uri="{FF2B5EF4-FFF2-40B4-BE49-F238E27FC236}">
                <a16:creationId xmlns:a16="http://schemas.microsoft.com/office/drawing/2014/main" id="{F070D7EB-F3F7-24ED-0238-5D66FC312237}"/>
              </a:ext>
            </a:extLst>
          </p:cNvPr>
          <p:cNvSpPr txBox="1"/>
          <p:nvPr/>
        </p:nvSpPr>
        <p:spPr>
          <a:xfrm>
            <a:off x="8432459" y="6268554"/>
            <a:ext cx="352985" cy="374396"/>
          </a:xfrm>
          <a:prstGeom prst="rect">
            <a:avLst/>
          </a:prstGeom>
        </p:spPr>
        <p:txBody>
          <a:bodyPr vert="horz" lIns="91440" tIns="45720" rIns="91440" bIns="45720" rtlCol="0" anchor="ctr"/>
          <a:lstStyle>
            <a:defPPr>
              <a:defRPr lang="en-US"/>
            </a:defPPr>
            <a:lvl1pPr marL="0" algn="r" defTabSz="685800" rtl="0" eaLnBrk="1" latinLnBrk="0" hangingPunct="1">
              <a:defRPr sz="800" b="0" i="0" kern="1200">
                <a:solidFill>
                  <a:schemeClr val="accent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0F9BDA0-AF0E-4BA8-B742-3B9C92A3E6FE}" type="slidenum">
              <a:rPr lang="en-US" smtClean="0"/>
              <a:t>9</a:t>
            </a:fld>
            <a:endParaRPr lang="en-US"/>
          </a:p>
        </p:txBody>
      </p:sp>
    </p:spTree>
    <p:extLst>
      <p:ext uri="{BB962C8B-B14F-4D97-AF65-F5344CB8AC3E}">
        <p14:creationId xmlns:p14="http://schemas.microsoft.com/office/powerpoint/2010/main" val="24746910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10 unknown"/>
  <p:tag name="AS_RELEASE_DATE" val="2022.07.31"/>
  <p:tag name="AS_TITLE" val="Aspose.Slides for Java"/>
  <p:tag name="AS_VERSION" val="22.7"/>
</p:tagLst>
</file>

<file path=ppt/theme/theme1.xml><?xml version="1.0" encoding="utf-8"?>
<a:theme xmlns:a="http://schemas.openxmlformats.org/drawingml/2006/main" name="Master Theme">
  <a:themeElements>
    <a:clrScheme name="Custom 3">
      <a:dk1>
        <a:srgbClr val="002677"/>
      </a:dk1>
      <a:lt1>
        <a:srgbClr val="FFFFFF"/>
      </a:lt1>
      <a:dk2>
        <a:srgbClr val="595959"/>
      </a:dk2>
      <a:lt2>
        <a:srgbClr val="CCF2F7"/>
      </a:lt2>
      <a:accent1>
        <a:srgbClr val="0026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Georgia"/>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022F73D1D58447B8DCA9824B0AB698" ma:contentTypeVersion="4" ma:contentTypeDescription="Create a new document." ma:contentTypeScope="" ma:versionID="a5660ad2ba76f9dac767222dc52c703c">
  <xsd:schema xmlns:xsd="http://www.w3.org/2001/XMLSchema" xmlns:xs="http://www.w3.org/2001/XMLSchema" xmlns:p="http://schemas.microsoft.com/office/2006/metadata/properties" xmlns:ns2="d162467f-5496-44ce-9126-ecd7ec977a9d" targetNamespace="http://schemas.microsoft.com/office/2006/metadata/properties" ma:root="true" ma:fieldsID="2314931ba19648b13daf1d0f2de2ba12" ns2:_="">
    <xsd:import namespace="d162467f-5496-44ce-9126-ecd7ec977a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62467f-5496-44ce-9126-ecd7ec977a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106245-334A-4E20-9144-D4B833DF7C14}">
  <ds:schemaRefs>
    <ds:schemaRef ds:uri="d162467f-5496-44ce-9126-ecd7ec977a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2110F1-19B7-4C73-9E07-3270B0B6B3C3}">
  <ds:schemaRefs>
    <ds:schemaRef ds:uri="http://schemas.microsoft.com/sharepoint/v3/contenttype/forms"/>
  </ds:schemaRefs>
</ds:datastoreItem>
</file>

<file path=customXml/itemProps3.xml><?xml version="1.0" encoding="utf-8"?>
<ds:datastoreItem xmlns:ds="http://schemas.openxmlformats.org/officeDocument/2006/customXml" ds:itemID="{82A875E5-64A8-4D19-8EAE-184B9CD19DC7}">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d162467f-5496-44ce-9126-ecd7ec977a9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3313</TotalTime>
  <Words>4475</Words>
  <Application>Microsoft Office PowerPoint</Application>
  <PresentationFormat>On-screen Show (4:3)</PresentationFormat>
  <Paragraphs>471</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Arial</vt:lpstr>
      <vt:lpstr>Calibri</vt:lpstr>
      <vt:lpstr>Georgia</vt:lpstr>
      <vt:lpstr>Helvetica</vt:lpstr>
      <vt:lpstr>System Font Regular</vt:lpstr>
      <vt:lpstr>Master Theme</vt:lpstr>
      <vt:lpstr>Time to get what you’ve earned</vt:lpstr>
      <vt:lpstr>PowerPoint Presentation</vt:lpstr>
      <vt:lpstr>Get more of what matters with a UnitedHealthcare® Group Medicare Advantage PPO plan</vt:lpstr>
      <vt:lpstr>Original Medicare basics</vt:lpstr>
      <vt:lpstr>When are you eligible for Medicare?</vt:lpstr>
      <vt:lpstr>Understanding your Medicare choices</vt:lpstr>
      <vt:lpstr>Understanding your Medicare choices</vt:lpstr>
      <vt:lpstr>Plan benefits, programs and features</vt:lpstr>
      <vt:lpstr>PowerPoint Presentation</vt:lpstr>
      <vt:lpstr>PowerPoint Presentation</vt:lpstr>
      <vt:lpstr>PowerPoint Presentation</vt:lpstr>
      <vt:lpstr>Plan benefits</vt:lpstr>
      <vt:lpstr>Preventive services </vt:lpstr>
      <vt:lpstr>Additional benefits</vt:lpstr>
      <vt:lpstr>PowerPoint Presentation</vt:lpstr>
      <vt:lpstr>Vision exam</vt:lpstr>
      <vt:lpstr>PowerPoint Presentation</vt:lpstr>
      <vt:lpstr>Late Enrollment Penalty (LEP) – Part D</vt:lpstr>
      <vt:lpstr>Changes to Medicare Part D coverage–  Inflation Reduction Act</vt:lpstr>
      <vt:lpstr>Medicare Prescription Payment Plan</vt:lpstr>
      <vt:lpstr>Your plan's drug coverage stages and costs</vt:lpstr>
      <vt:lpstr>Part D (prescription drug)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expect next</vt:lpstr>
      <vt:lpstr>What to expect after enrollment</vt:lpstr>
      <vt:lpstr>How to use your new UnitedHealthcare member ID card</vt:lpstr>
      <vt:lpstr>Register for your secure personal online account at retiree.uhc.com/Valero</vt:lpstr>
      <vt:lpstr>New pre-enrollment online chat</vt:lpstr>
      <vt:lpstr>PowerPoint Presentation</vt:lpstr>
      <vt:lpstr>How to enroll</vt:lpstr>
      <vt:lpstr>Enrolling for Valero retirees</vt:lpstr>
      <vt:lpstr>Thank you We look forward to welcoming you to our Medicare family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M&amp;R_MA_OE_2025_PY_091724_202409200845</dc:title>
  <dc:creator>Gareth Walters</dc:creator>
  <cp:lastModifiedBy>Stanley, David M</cp:lastModifiedBy>
  <cp:revision>526</cp:revision>
  <cp:lastPrinted>2022-04-27T13:39:04Z</cp:lastPrinted>
  <dcterms:created xsi:type="dcterms:W3CDTF">2020-04-04T18:38:29Z</dcterms:created>
  <dcterms:modified xsi:type="dcterms:W3CDTF">2025-03-06T20:21:30Z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0x010100FB022F73D1D58447B8DCA9824B0AB698</vt:lpwstr>
  </property>
  <property fmtid="{D5CDD505-2E9C-101B-9397-08002B2CF9AE}" pid="3" name="MSIP_Label_a8a73c85-e524-44a6-bd58-7df7ef87be8f_ActionId">
    <vt:lpwstr>4d7353e4-4e28-4b3e-bff4-65597a7399f7</vt:lpwstr>
  </property>
  <property fmtid="{D5CDD505-2E9C-101B-9397-08002B2CF9AE}" pid="4" name="MSIP_Label_a8a73c85-e524-44a6-bd58-7df7ef87be8f_ContentBits">
    <vt:lpwstr>0</vt:lpwstr>
  </property>
  <property fmtid="{D5CDD505-2E9C-101B-9397-08002B2CF9AE}" pid="5" name="MSIP_Label_a8a73c85-e524-44a6-bd58-7df7ef87be8f_Enabled">
    <vt:lpwstr>true</vt:lpwstr>
  </property>
  <property fmtid="{D5CDD505-2E9C-101B-9397-08002B2CF9AE}" pid="6" name="MSIP_Label_a8a73c85-e524-44a6-bd58-7df7ef87be8f_Method">
    <vt:lpwstr>Privileged</vt:lpwstr>
  </property>
  <property fmtid="{D5CDD505-2E9C-101B-9397-08002B2CF9AE}" pid="7" name="MSIP_Label_a8a73c85-e524-44a6-bd58-7df7ef87be8f_Name">
    <vt:lpwstr>Internal Label</vt:lpwstr>
  </property>
  <property fmtid="{D5CDD505-2E9C-101B-9397-08002B2CF9AE}" pid="8" name="MSIP_Label_a8a73c85-e524-44a6-bd58-7df7ef87be8f_SetDate">
    <vt:lpwstr>2022-10-17T13:27:17Z</vt:lpwstr>
  </property>
  <property fmtid="{D5CDD505-2E9C-101B-9397-08002B2CF9AE}" pid="9" name="MSIP_Label_a8a73c85-e524-44a6-bd58-7df7ef87be8f_SiteId">
    <vt:lpwstr>db05faca-c82a-4b9d-b9c5-0f64b6755421</vt:lpwstr>
  </property>
</Properties>
</file>